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1"/>
  </p:sldMasterIdLst>
  <p:sldIdLst>
    <p:sldId id="256" r:id="rId2"/>
    <p:sldId id="257" r:id="rId3"/>
    <p:sldId id="260" r:id="rId4"/>
    <p:sldId id="259" r:id="rId5"/>
    <p:sldId id="281" r:id="rId6"/>
    <p:sldId id="271" r:id="rId7"/>
    <p:sldId id="276" r:id="rId8"/>
    <p:sldId id="285" r:id="rId9"/>
    <p:sldId id="277" r:id="rId10"/>
    <p:sldId id="279" r:id="rId11"/>
    <p:sldId id="278" r:id="rId12"/>
    <p:sldId id="274" r:id="rId13"/>
    <p:sldId id="286" r:id="rId14"/>
    <p:sldId id="282" r:id="rId15"/>
    <p:sldId id="283" r:id="rId16"/>
    <p:sldId id="273" r:id="rId17"/>
    <p:sldId id="284" r:id="rId18"/>
    <p:sldId id="263" r:id="rId19"/>
    <p:sldId id="280" r:id="rId20"/>
    <p:sldId id="261" r:id="rId21"/>
    <p:sldId id="265" r:id="rId22"/>
    <p:sldId id="266" r:id="rId23"/>
    <p:sldId id="267" r:id="rId24"/>
    <p:sldId id="268" r:id="rId25"/>
    <p:sldId id="269" r:id="rId26"/>
    <p:sldId id="270"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D1C561-1968-1303-0A0A-399668235991}" v="285" dt="2025-03-28T03:54:41.865"/>
    <p1510:client id="{CA71C5CA-A8E6-3F7F-D92D-097C9264A910}" v="1476" dt="2025-03-28T03:58:07.250"/>
    <p1510:client id="{D6FB70FA-D568-9446-AC6B-7B0D0F543125}" v="174" dt="2025-03-28T03:58:02.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0"/>
    <p:restoredTop sz="94679"/>
  </p:normalViewPr>
  <p:slideViewPr>
    <p:cSldViewPr snapToGrid="0" showGuides="1">
      <p:cViewPr varScale="1">
        <p:scale>
          <a:sx n="112" d="100"/>
          <a:sy n="112" d="100"/>
        </p:scale>
        <p:origin x="8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0795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7292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871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82234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185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147347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66284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52504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6300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789448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3/27/2025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99424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3/27/2025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257374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891" r:id="rId7"/>
    <p:sldLayoutId id="2147483892" r:id="rId8"/>
    <p:sldLayoutId id="2147483893" r:id="rId9"/>
    <p:sldLayoutId id="2147483894" r:id="rId10"/>
    <p:sldLayoutId id="2147483901"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77BCF1F-1E1C-40E7-A7B1-3F567EA7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AA74A-8EA7-9F9C-0A3F-1270D4A33A7C}"/>
              </a:ext>
            </a:extLst>
          </p:cNvPr>
          <p:cNvSpPr>
            <a:spLocks noGrp="1"/>
          </p:cNvSpPr>
          <p:nvPr>
            <p:ph type="ctrTitle"/>
          </p:nvPr>
        </p:nvSpPr>
        <p:spPr>
          <a:xfrm>
            <a:off x="6875316" y="560092"/>
            <a:ext cx="4516583" cy="2939143"/>
          </a:xfrm>
        </p:spPr>
        <p:txBody>
          <a:bodyPr anchor="t">
            <a:normAutofit/>
          </a:bodyPr>
          <a:lstStyle/>
          <a:p>
            <a:pPr algn="r"/>
            <a:r>
              <a:rPr lang="en-US" b="1"/>
              <a:t>Analysis of Food Deserts in USA</a:t>
            </a:r>
          </a:p>
        </p:txBody>
      </p:sp>
      <p:sp>
        <p:nvSpPr>
          <p:cNvPr id="3" name="Subtitle 2">
            <a:extLst>
              <a:ext uri="{FF2B5EF4-FFF2-40B4-BE49-F238E27FC236}">
                <a16:creationId xmlns:a16="http://schemas.microsoft.com/office/drawing/2014/main" id="{44B621E9-F943-65D6-8E4B-1C824D720D17}"/>
              </a:ext>
            </a:extLst>
          </p:cNvPr>
          <p:cNvSpPr>
            <a:spLocks noGrp="1"/>
          </p:cNvSpPr>
          <p:nvPr>
            <p:ph type="subTitle" idx="1"/>
          </p:nvPr>
        </p:nvSpPr>
        <p:spPr>
          <a:xfrm>
            <a:off x="6860264" y="5238844"/>
            <a:ext cx="4521197" cy="890814"/>
          </a:xfrm>
        </p:spPr>
        <p:txBody>
          <a:bodyPr>
            <a:normAutofit fontScale="70000" lnSpcReduction="20000"/>
          </a:bodyPr>
          <a:lstStyle/>
          <a:p>
            <a:pPr algn="r"/>
            <a:r>
              <a:rPr lang="en-US" dirty="0"/>
              <a:t>Sudhanshu </a:t>
            </a:r>
            <a:r>
              <a:rPr lang="en-US" dirty="0" err="1"/>
              <a:t>dotel</a:t>
            </a:r>
            <a:endParaRPr lang="en-US" dirty="0"/>
          </a:p>
          <a:p>
            <a:pPr algn="r"/>
            <a:r>
              <a:rPr lang="en-US" dirty="0"/>
              <a:t>Richik Ghosh</a:t>
            </a:r>
          </a:p>
          <a:p>
            <a:pPr algn="r"/>
            <a:r>
              <a:rPr lang="en-US" dirty="0"/>
              <a:t>Anand Raj</a:t>
            </a:r>
          </a:p>
        </p:txBody>
      </p:sp>
      <p:sp>
        <p:nvSpPr>
          <p:cNvPr id="75" name="Rectangle 6">
            <a:extLst>
              <a:ext uri="{FF2B5EF4-FFF2-40B4-BE49-F238E27FC236}">
                <a16:creationId xmlns:a16="http://schemas.microsoft.com/office/drawing/2014/main" id="{44ECD5E8-3FCB-41DC-8B77-590D5265A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529" y="3026358"/>
            <a:ext cx="3745582" cy="3917703"/>
          </a:xfrm>
          <a:custGeom>
            <a:avLst/>
            <a:gdLst>
              <a:gd name="connsiteX0" fmla="*/ 0 w 1369143"/>
              <a:gd name="connsiteY0" fmla="*/ 0 h 1229160"/>
              <a:gd name="connsiteX1" fmla="*/ 1369143 w 1369143"/>
              <a:gd name="connsiteY1" fmla="*/ 0 h 1229160"/>
              <a:gd name="connsiteX2" fmla="*/ 1369143 w 1369143"/>
              <a:gd name="connsiteY2" fmla="*/ 1229160 h 1229160"/>
              <a:gd name="connsiteX3" fmla="*/ 0 w 1369143"/>
              <a:gd name="connsiteY3" fmla="*/ 1229160 h 1229160"/>
              <a:gd name="connsiteX4" fmla="*/ 0 w 1369143"/>
              <a:gd name="connsiteY4" fmla="*/ 0 h 1229160"/>
              <a:gd name="connsiteX0" fmla="*/ 0 w 1369143"/>
              <a:gd name="connsiteY0" fmla="*/ 0 h 1229160"/>
              <a:gd name="connsiteX1" fmla="*/ 1369143 w 1369143"/>
              <a:gd name="connsiteY1" fmla="*/ 0 h 1229160"/>
              <a:gd name="connsiteX2" fmla="*/ 0 w 1369143"/>
              <a:gd name="connsiteY2" fmla="*/ 1229160 h 1229160"/>
              <a:gd name="connsiteX3" fmla="*/ 0 w 1369143"/>
              <a:gd name="connsiteY3" fmla="*/ 0 h 1229160"/>
            </a:gdLst>
            <a:ahLst/>
            <a:cxnLst>
              <a:cxn ang="0">
                <a:pos x="connsiteX0" y="connsiteY0"/>
              </a:cxn>
              <a:cxn ang="0">
                <a:pos x="connsiteX1" y="connsiteY1"/>
              </a:cxn>
              <a:cxn ang="0">
                <a:pos x="connsiteX2" y="connsiteY2"/>
              </a:cxn>
              <a:cxn ang="0">
                <a:pos x="connsiteX3" y="connsiteY3"/>
              </a:cxn>
            </a:cxnLst>
            <a:rect l="l" t="t" r="r" b="b"/>
            <a:pathLst>
              <a:path w="1369143" h="1229160">
                <a:moveTo>
                  <a:pt x="0" y="0"/>
                </a:moveTo>
                <a:lnTo>
                  <a:pt x="1369143" y="0"/>
                </a:lnTo>
                <a:lnTo>
                  <a:pt x="0" y="1229160"/>
                </a:lnTo>
                <a:lnTo>
                  <a:pt x="0" y="0"/>
                </a:lnTo>
                <a:close/>
              </a:path>
            </a:pathLst>
          </a:custGeom>
          <a:solidFill>
            <a:schemeClr val="accent1">
              <a:lumMod val="20000"/>
              <a:lumOff val="8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0">
            <a:extLst>
              <a:ext uri="{FF2B5EF4-FFF2-40B4-BE49-F238E27FC236}">
                <a16:creationId xmlns:a16="http://schemas.microsoft.com/office/drawing/2014/main" id="{ECE001FA-02B8-4073-B3B1-6BB414E19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29" y="3026358"/>
            <a:ext cx="3745582" cy="3917703"/>
          </a:xfrm>
          <a:custGeom>
            <a:avLst/>
            <a:gdLst>
              <a:gd name="connsiteX0" fmla="*/ 3745582 w 3745582"/>
              <a:gd name="connsiteY0" fmla="*/ 0 h 3917703"/>
              <a:gd name="connsiteX1" fmla="*/ 3745582 w 3745582"/>
              <a:gd name="connsiteY1" fmla="*/ 3917703 h 3917703"/>
              <a:gd name="connsiteX2" fmla="*/ 0 w 3745582"/>
              <a:gd name="connsiteY2" fmla="*/ 3917703 h 3917703"/>
            </a:gdLst>
            <a:ahLst/>
            <a:cxnLst>
              <a:cxn ang="0">
                <a:pos x="connsiteX0" y="connsiteY0"/>
              </a:cxn>
              <a:cxn ang="0">
                <a:pos x="connsiteX1" y="connsiteY1"/>
              </a:cxn>
              <a:cxn ang="0">
                <a:pos x="connsiteX2" y="connsiteY2"/>
              </a:cxn>
            </a:cxnLst>
            <a:rect l="l" t="t" r="r" b="b"/>
            <a:pathLst>
              <a:path w="3745582" h="3917703">
                <a:moveTo>
                  <a:pt x="3745582" y="0"/>
                </a:moveTo>
                <a:lnTo>
                  <a:pt x="3745582" y="3917703"/>
                </a:lnTo>
                <a:lnTo>
                  <a:pt x="0" y="3917703"/>
                </a:lnTo>
                <a:close/>
              </a:path>
            </a:pathLst>
          </a:custGeom>
          <a:blipFill dpi="0" rotWithShape="0">
            <a:blip r:embed="rId2">
              <a:alphaModFix amt="99000"/>
              <a:extLst>
                <a:ext uri="{96DAC541-7B7A-43D3-8B79-37D633B846F1}">
                  <asvg:svgBlip xmlns:asvg="http://schemas.microsoft.com/office/drawing/2016/SVG/main" r:embed="rId3"/>
                </a:ext>
              </a:extLst>
            </a:blip>
            <a:srcRect/>
            <a:tile tx="0" ty="0" sx="40000" sy="4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cartoon of a cactus with a cow skull&#10;&#10;AI-generated content may be incorrect.">
            <a:extLst>
              <a:ext uri="{FF2B5EF4-FFF2-40B4-BE49-F238E27FC236}">
                <a16:creationId xmlns:a16="http://schemas.microsoft.com/office/drawing/2014/main" id="{D26F4E5C-21C7-825E-DF91-674D18A17F73}"/>
              </a:ext>
            </a:extLst>
          </p:cNvPr>
          <p:cNvPicPr>
            <a:picLocks noChangeAspect="1"/>
          </p:cNvPicPr>
          <p:nvPr/>
        </p:nvPicPr>
        <p:blipFill>
          <a:blip r:embed="rId4"/>
          <a:srcRect r="-1" b="3668"/>
          <a:stretch/>
        </p:blipFill>
        <p:spPr>
          <a:xfrm>
            <a:off x="800101" y="2888921"/>
            <a:ext cx="5275114" cy="3239499"/>
          </a:xfrm>
          <a:prstGeom prst="rect">
            <a:avLst/>
          </a:prstGeom>
        </p:spPr>
      </p:pic>
      <p:sp>
        <p:nvSpPr>
          <p:cNvPr id="73" name="Rectangle 72">
            <a:extLst>
              <a:ext uri="{FF2B5EF4-FFF2-40B4-BE49-F238E27FC236}">
                <a16:creationId xmlns:a16="http://schemas.microsoft.com/office/drawing/2014/main" id="{4DDD66E1-3885-409E-A90C-365AFEC05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986775"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947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A666F-C985-8AA0-8096-98B3D9739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3422D1-DB68-9C94-A50F-252357F99950}"/>
              </a:ext>
            </a:extLst>
          </p:cNvPr>
          <p:cNvSpPr>
            <a:spLocks noGrp="1"/>
          </p:cNvSpPr>
          <p:nvPr>
            <p:ph type="title"/>
          </p:nvPr>
        </p:nvSpPr>
        <p:spPr/>
        <p:txBody>
          <a:bodyPr/>
          <a:lstStyle/>
          <a:p>
            <a:r>
              <a:rPr lang="en-US" dirty="0"/>
              <a:t>EDA</a:t>
            </a:r>
          </a:p>
        </p:txBody>
      </p:sp>
      <p:pic>
        <p:nvPicPr>
          <p:cNvPr id="12" name="Content Placeholder 11">
            <a:extLst>
              <a:ext uri="{FF2B5EF4-FFF2-40B4-BE49-F238E27FC236}">
                <a16:creationId xmlns:a16="http://schemas.microsoft.com/office/drawing/2014/main" id="{E997D591-EBE7-F18E-7F5C-18218100DAEC}"/>
              </a:ext>
            </a:extLst>
          </p:cNvPr>
          <p:cNvPicPr>
            <a:picLocks noGrp="1" noChangeAspect="1"/>
          </p:cNvPicPr>
          <p:nvPr>
            <p:ph idx="1"/>
          </p:nvPr>
        </p:nvPicPr>
        <p:blipFill>
          <a:blip r:embed="rId2"/>
          <a:stretch>
            <a:fillRect/>
          </a:stretch>
        </p:blipFill>
        <p:spPr>
          <a:xfrm>
            <a:off x="811471" y="1713961"/>
            <a:ext cx="9840950" cy="4892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361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FF86D-BD1B-7E04-560E-F4A87149EC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83D3B-4FDB-6AF0-F911-E5512FF2192E}"/>
              </a:ext>
            </a:extLst>
          </p:cNvPr>
          <p:cNvSpPr>
            <a:spLocks noGrp="1"/>
          </p:cNvSpPr>
          <p:nvPr>
            <p:ph type="title"/>
          </p:nvPr>
        </p:nvSpPr>
        <p:spPr/>
        <p:txBody>
          <a:bodyPr/>
          <a:lstStyle/>
          <a:p>
            <a:r>
              <a:rPr lang="en-US" dirty="0"/>
              <a:t>EDA</a:t>
            </a:r>
          </a:p>
        </p:txBody>
      </p:sp>
      <p:pic>
        <p:nvPicPr>
          <p:cNvPr id="6" name="Content Placeholder 5">
            <a:extLst>
              <a:ext uri="{FF2B5EF4-FFF2-40B4-BE49-F238E27FC236}">
                <a16:creationId xmlns:a16="http://schemas.microsoft.com/office/drawing/2014/main" id="{6F70D99C-E702-1038-3AA9-B08A9A943EA5}"/>
              </a:ext>
            </a:extLst>
          </p:cNvPr>
          <p:cNvPicPr>
            <a:picLocks noGrp="1" noChangeAspect="1"/>
          </p:cNvPicPr>
          <p:nvPr>
            <p:ph idx="1"/>
          </p:nvPr>
        </p:nvPicPr>
        <p:blipFill>
          <a:blip r:embed="rId2"/>
          <a:stretch>
            <a:fillRect/>
          </a:stretch>
        </p:blipFill>
        <p:spPr>
          <a:xfrm>
            <a:off x="478068" y="1982129"/>
            <a:ext cx="4755585" cy="3631581"/>
          </a:xfrm>
          <a:prstGeom prst="rect">
            <a:avLst/>
          </a:prstGeom>
          <a:ln>
            <a:noFill/>
          </a:ln>
          <a:effectLst>
            <a:outerShdw blurRad="292100" dist="139700" dir="2700000" algn="tl" rotWithShape="0">
              <a:srgbClr val="333333">
                <a:alpha val="65000"/>
              </a:srgbClr>
            </a:outerShdw>
          </a:effectLst>
        </p:spPr>
      </p:pic>
      <p:pic>
        <p:nvPicPr>
          <p:cNvPr id="7" name="Picture 6" descr="A graph showing the number of income&#10;&#10;AI-generated content may be incorrect.">
            <a:extLst>
              <a:ext uri="{FF2B5EF4-FFF2-40B4-BE49-F238E27FC236}">
                <a16:creationId xmlns:a16="http://schemas.microsoft.com/office/drawing/2014/main" id="{15B0BA13-79D7-BA74-78FE-D08C7F7068C9}"/>
              </a:ext>
            </a:extLst>
          </p:cNvPr>
          <p:cNvPicPr>
            <a:picLocks noChangeAspect="1"/>
          </p:cNvPicPr>
          <p:nvPr/>
        </p:nvPicPr>
        <p:blipFill>
          <a:blip r:embed="rId3"/>
          <a:stretch>
            <a:fillRect/>
          </a:stretch>
        </p:blipFill>
        <p:spPr>
          <a:xfrm>
            <a:off x="5510328" y="1978296"/>
            <a:ext cx="5761928" cy="3635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8501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C50C-C4F1-7424-ABC0-E1A1CBD0C3CE}"/>
              </a:ext>
            </a:extLst>
          </p:cNvPr>
          <p:cNvSpPr>
            <a:spLocks noGrp="1"/>
          </p:cNvSpPr>
          <p:nvPr>
            <p:ph type="title"/>
          </p:nvPr>
        </p:nvSpPr>
        <p:spPr/>
        <p:txBody>
          <a:bodyPr/>
          <a:lstStyle/>
          <a:p>
            <a:r>
              <a:rPr lang="en-IN" dirty="0"/>
              <a:t>EDA</a:t>
            </a:r>
          </a:p>
        </p:txBody>
      </p:sp>
      <p:pic>
        <p:nvPicPr>
          <p:cNvPr id="2050" name="Picture 2" descr="Output image">
            <a:extLst>
              <a:ext uri="{FF2B5EF4-FFF2-40B4-BE49-F238E27FC236}">
                <a16:creationId xmlns:a16="http://schemas.microsoft.com/office/drawing/2014/main" id="{D87771D9-D312-B7BB-E2CF-A8FC4CA4CF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673" y="2102671"/>
            <a:ext cx="5372454" cy="3310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Output image">
            <a:extLst>
              <a:ext uri="{FF2B5EF4-FFF2-40B4-BE49-F238E27FC236}">
                <a16:creationId xmlns:a16="http://schemas.microsoft.com/office/drawing/2014/main" id="{65E06589-0D39-25B8-8D3D-51973687E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47" y="2102671"/>
            <a:ext cx="5448576" cy="33109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54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5B47-DE94-7C5E-348D-545C63A1AAF6}"/>
              </a:ext>
            </a:extLst>
          </p:cNvPr>
          <p:cNvSpPr>
            <a:spLocks noGrp="1"/>
          </p:cNvSpPr>
          <p:nvPr>
            <p:ph type="title"/>
          </p:nvPr>
        </p:nvSpPr>
        <p:spPr>
          <a:xfrm>
            <a:off x="808661" y="218987"/>
            <a:ext cx="10357666" cy="759958"/>
          </a:xfrm>
        </p:spPr>
        <p:txBody>
          <a:bodyPr/>
          <a:lstStyle/>
          <a:p>
            <a:r>
              <a:rPr lang="en-US"/>
              <a:t>Visualization of food deserts</a:t>
            </a:r>
          </a:p>
        </p:txBody>
      </p:sp>
      <p:pic>
        <p:nvPicPr>
          <p:cNvPr id="4" name="Content Placeholder 3" descr="A map of the united states&#10;&#10;AI-generated content may be incorrect.">
            <a:extLst>
              <a:ext uri="{FF2B5EF4-FFF2-40B4-BE49-F238E27FC236}">
                <a16:creationId xmlns:a16="http://schemas.microsoft.com/office/drawing/2014/main" id="{BBF451F9-D1B1-3D0E-1591-E97E7CC9AAA7}"/>
              </a:ext>
            </a:extLst>
          </p:cNvPr>
          <p:cNvPicPr>
            <a:picLocks noGrp="1" noChangeAspect="1"/>
          </p:cNvPicPr>
          <p:nvPr>
            <p:ph idx="1"/>
          </p:nvPr>
        </p:nvPicPr>
        <p:blipFill>
          <a:blip r:embed="rId2"/>
          <a:stretch>
            <a:fillRect/>
          </a:stretch>
        </p:blipFill>
        <p:spPr>
          <a:xfrm>
            <a:off x="1569944" y="985902"/>
            <a:ext cx="8835101" cy="5774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113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282E-028D-FB6C-AB06-E3939C4705B7}"/>
              </a:ext>
            </a:extLst>
          </p:cNvPr>
          <p:cNvSpPr>
            <a:spLocks noGrp="1"/>
          </p:cNvSpPr>
          <p:nvPr>
            <p:ph type="title"/>
          </p:nvPr>
        </p:nvSpPr>
        <p:spPr/>
        <p:txBody>
          <a:bodyPr/>
          <a:lstStyle/>
          <a:p>
            <a:r>
              <a:rPr lang="en-US"/>
              <a:t>MACHINE LEARNING MODELLING </a:t>
            </a:r>
          </a:p>
        </p:txBody>
      </p:sp>
      <p:sp>
        <p:nvSpPr>
          <p:cNvPr id="3" name="Content Placeholder 2">
            <a:extLst>
              <a:ext uri="{FF2B5EF4-FFF2-40B4-BE49-F238E27FC236}">
                <a16:creationId xmlns:a16="http://schemas.microsoft.com/office/drawing/2014/main" id="{EB93342D-6DC3-C77B-B0AC-D6785C084DF3}"/>
              </a:ext>
            </a:extLst>
          </p:cNvPr>
          <p:cNvSpPr>
            <a:spLocks noGrp="1"/>
          </p:cNvSpPr>
          <p:nvPr>
            <p:ph idx="1"/>
          </p:nvPr>
        </p:nvSpPr>
        <p:spPr/>
        <p:txBody>
          <a:bodyPr vert="horz" lIns="91440" tIns="45720" rIns="91440" bIns="45720" rtlCol="0" anchor="t">
            <a:normAutofit/>
          </a:bodyPr>
          <a:lstStyle/>
          <a:p>
            <a:r>
              <a:rPr lang="en-US"/>
              <a:t>Machine Learning Modelling was done to predict food desert in various county for all the states.</a:t>
            </a:r>
          </a:p>
          <a:p>
            <a:r>
              <a:rPr lang="en-US"/>
              <a:t>Random Forest, Logistic Regression and XG Boost were used to predict food desert. </a:t>
            </a:r>
          </a:p>
        </p:txBody>
      </p:sp>
      <p:graphicFrame>
        <p:nvGraphicFramePr>
          <p:cNvPr id="5" name="Table 4">
            <a:extLst>
              <a:ext uri="{FF2B5EF4-FFF2-40B4-BE49-F238E27FC236}">
                <a16:creationId xmlns:a16="http://schemas.microsoft.com/office/drawing/2014/main" id="{A683F2B8-852E-C74E-7A14-4D83D5896F7F}"/>
              </a:ext>
            </a:extLst>
          </p:cNvPr>
          <p:cNvGraphicFramePr>
            <a:graphicFrameLocks noGrp="1"/>
          </p:cNvGraphicFramePr>
          <p:nvPr>
            <p:extLst>
              <p:ext uri="{D42A27DB-BD31-4B8C-83A1-F6EECF244321}">
                <p14:modId xmlns:p14="http://schemas.microsoft.com/office/powerpoint/2010/main" val="1243749115"/>
              </p:ext>
            </p:extLst>
          </p:nvPr>
        </p:nvGraphicFramePr>
        <p:xfrm>
          <a:off x="2707231" y="3845736"/>
          <a:ext cx="6773332" cy="1860071"/>
        </p:xfrm>
        <a:graphic>
          <a:graphicData uri="http://schemas.openxmlformats.org/drawingml/2006/table">
            <a:tbl>
              <a:tblPr firstRow="1" bandRow="1">
                <a:tableStyleId>{5C22544A-7EE6-4342-B048-85BDC9FD1C3A}</a:tableStyleId>
              </a:tblPr>
              <a:tblGrid>
                <a:gridCol w="3386666">
                  <a:extLst>
                    <a:ext uri="{9D8B030D-6E8A-4147-A177-3AD203B41FA5}">
                      <a16:colId xmlns:a16="http://schemas.microsoft.com/office/drawing/2014/main" val="1886862586"/>
                    </a:ext>
                  </a:extLst>
                </a:gridCol>
                <a:gridCol w="3386666">
                  <a:extLst>
                    <a:ext uri="{9D8B030D-6E8A-4147-A177-3AD203B41FA5}">
                      <a16:colId xmlns:a16="http://schemas.microsoft.com/office/drawing/2014/main" val="904879532"/>
                    </a:ext>
                  </a:extLst>
                </a:gridCol>
              </a:tblGrid>
              <a:tr h="673475">
                <a:tc>
                  <a:txBody>
                    <a:bodyPr/>
                    <a:lstStyle/>
                    <a:p>
                      <a:pPr algn="ctr"/>
                      <a:r>
                        <a:rPr lang="en-US" dirty="0"/>
                        <a:t>Machine Learning Model</a:t>
                      </a:r>
                    </a:p>
                  </a:txBody>
                  <a:tcPr/>
                </a:tc>
                <a:tc>
                  <a:txBody>
                    <a:bodyPr/>
                    <a:lstStyle/>
                    <a:p>
                      <a:pPr algn="ctr"/>
                      <a:r>
                        <a:rPr lang="en-US" dirty="0"/>
                        <a:t>Model Performance (F1 Score)</a:t>
                      </a:r>
                    </a:p>
                  </a:txBody>
                  <a:tcPr/>
                </a:tc>
                <a:extLst>
                  <a:ext uri="{0D108BD9-81ED-4DB2-BD59-A6C34878D82A}">
                    <a16:rowId xmlns:a16="http://schemas.microsoft.com/office/drawing/2014/main" val="1449544534"/>
                  </a:ext>
                </a:extLst>
              </a:tr>
              <a:tr h="395532">
                <a:tc>
                  <a:txBody>
                    <a:bodyPr/>
                    <a:lstStyle/>
                    <a:p>
                      <a:pPr algn="ctr"/>
                      <a:r>
                        <a:rPr lang="en-US" dirty="0"/>
                        <a:t>Logistic Regression</a:t>
                      </a:r>
                    </a:p>
                  </a:txBody>
                  <a:tcPr/>
                </a:tc>
                <a:tc>
                  <a:txBody>
                    <a:bodyPr/>
                    <a:lstStyle/>
                    <a:p>
                      <a:pPr algn="ctr"/>
                      <a:r>
                        <a:rPr lang="en-US" dirty="0"/>
                        <a:t>0.73</a:t>
                      </a:r>
                    </a:p>
                  </a:txBody>
                  <a:tcPr/>
                </a:tc>
                <a:extLst>
                  <a:ext uri="{0D108BD9-81ED-4DB2-BD59-A6C34878D82A}">
                    <a16:rowId xmlns:a16="http://schemas.microsoft.com/office/drawing/2014/main" val="3955005417"/>
                  </a:ext>
                </a:extLst>
              </a:tr>
              <a:tr h="395532">
                <a:tc>
                  <a:txBody>
                    <a:bodyPr/>
                    <a:lstStyle/>
                    <a:p>
                      <a:pPr algn="ctr"/>
                      <a:r>
                        <a:rPr lang="en-US" dirty="0"/>
                        <a:t>Random Forest Classifier</a:t>
                      </a:r>
                    </a:p>
                  </a:txBody>
                  <a:tcPr/>
                </a:tc>
                <a:tc>
                  <a:txBody>
                    <a:bodyPr/>
                    <a:lstStyle/>
                    <a:p>
                      <a:pPr lvl="0" algn="ctr">
                        <a:buNone/>
                      </a:pPr>
                      <a:r>
                        <a:rPr lang="en-US" sz="1800" b="1" dirty="0"/>
                        <a:t>0.80 </a:t>
                      </a:r>
                    </a:p>
                  </a:txBody>
                  <a:tcPr/>
                </a:tc>
                <a:extLst>
                  <a:ext uri="{0D108BD9-81ED-4DB2-BD59-A6C34878D82A}">
                    <a16:rowId xmlns:a16="http://schemas.microsoft.com/office/drawing/2014/main" val="3081335536"/>
                  </a:ext>
                </a:extLst>
              </a:tr>
              <a:tr h="395532">
                <a:tc>
                  <a:txBody>
                    <a:bodyPr/>
                    <a:lstStyle/>
                    <a:p>
                      <a:pPr algn="ctr"/>
                      <a:r>
                        <a:rPr lang="en-US" dirty="0" err="1"/>
                        <a:t>XGBoost</a:t>
                      </a:r>
                      <a:r>
                        <a:rPr lang="en-US" dirty="0"/>
                        <a:t> Classifier</a:t>
                      </a:r>
                    </a:p>
                  </a:txBody>
                  <a:tcPr/>
                </a:tc>
                <a:tc>
                  <a:txBody>
                    <a:bodyPr/>
                    <a:lstStyle/>
                    <a:p>
                      <a:pPr algn="ctr"/>
                      <a:r>
                        <a:rPr lang="en-US" dirty="0"/>
                        <a:t>0.79</a:t>
                      </a:r>
                    </a:p>
                  </a:txBody>
                  <a:tcPr/>
                </a:tc>
                <a:extLst>
                  <a:ext uri="{0D108BD9-81ED-4DB2-BD59-A6C34878D82A}">
                    <a16:rowId xmlns:a16="http://schemas.microsoft.com/office/drawing/2014/main" val="1938790094"/>
                  </a:ext>
                </a:extLst>
              </a:tr>
            </a:tbl>
          </a:graphicData>
        </a:graphic>
      </p:graphicFrame>
      <p:sp>
        <p:nvSpPr>
          <p:cNvPr id="6" name="TextBox 5">
            <a:extLst>
              <a:ext uri="{FF2B5EF4-FFF2-40B4-BE49-F238E27FC236}">
                <a16:creationId xmlns:a16="http://schemas.microsoft.com/office/drawing/2014/main" id="{EFC9297E-B899-AAD2-D657-DF710C06CBE3}"/>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Model Performance (F1 Score)</a:t>
            </a:r>
            <a:endParaRPr lang="en-US"/>
          </a:p>
        </p:txBody>
      </p:sp>
    </p:spTree>
    <p:extLst>
      <p:ext uri="{BB962C8B-B14F-4D97-AF65-F5344CB8AC3E}">
        <p14:creationId xmlns:p14="http://schemas.microsoft.com/office/powerpoint/2010/main" val="1106233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DCB65-D829-41DE-3A1B-1DFD39617696}"/>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DE89493-AC86-4DB9-8963-3671DDEBE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8A148-E2E3-4FAF-0B3D-EB7640D0A5D8}"/>
              </a:ext>
            </a:extLst>
          </p:cNvPr>
          <p:cNvSpPr>
            <a:spLocks noGrp="1"/>
          </p:cNvSpPr>
          <p:nvPr>
            <p:ph type="title"/>
          </p:nvPr>
        </p:nvSpPr>
        <p:spPr>
          <a:xfrm>
            <a:off x="564135" y="164348"/>
            <a:ext cx="5717618" cy="1507193"/>
          </a:xfrm>
        </p:spPr>
        <p:txBody>
          <a:bodyPr anchor="b">
            <a:normAutofit/>
          </a:bodyPr>
          <a:lstStyle/>
          <a:p>
            <a:r>
              <a:rPr lang="en-US"/>
              <a:t>MACHINE LEARNING MODELLING </a:t>
            </a:r>
          </a:p>
        </p:txBody>
      </p:sp>
      <p:sp>
        <p:nvSpPr>
          <p:cNvPr id="3" name="Content Placeholder 2">
            <a:extLst>
              <a:ext uri="{FF2B5EF4-FFF2-40B4-BE49-F238E27FC236}">
                <a16:creationId xmlns:a16="http://schemas.microsoft.com/office/drawing/2014/main" id="{ED6F8F80-B43C-75F7-5DEB-48450A26CBFD}"/>
              </a:ext>
            </a:extLst>
          </p:cNvPr>
          <p:cNvSpPr>
            <a:spLocks noGrp="1"/>
          </p:cNvSpPr>
          <p:nvPr>
            <p:ph idx="1"/>
          </p:nvPr>
        </p:nvSpPr>
        <p:spPr>
          <a:xfrm>
            <a:off x="4645532" y="1074629"/>
            <a:ext cx="6223454" cy="1176403"/>
          </a:xfrm>
        </p:spPr>
        <p:txBody>
          <a:bodyPr vert="horz" lIns="91440" tIns="45720" rIns="91440" bIns="45720" rtlCol="0" anchor="t">
            <a:normAutofit/>
          </a:bodyPr>
          <a:lstStyle/>
          <a:p>
            <a:r>
              <a:rPr lang="en-US" dirty="0"/>
              <a:t>Confusion Matrix for the best model (Random Forest) and Feature Importance</a:t>
            </a:r>
          </a:p>
          <a:p>
            <a:endParaRPr lang="en-US"/>
          </a:p>
          <a:p>
            <a:endParaRPr lang="en-US"/>
          </a:p>
          <a:p>
            <a:endParaRPr lang="en-US"/>
          </a:p>
          <a:p>
            <a:pPr marL="0" indent="0">
              <a:buNone/>
            </a:pPr>
            <a:endParaRPr lang="en-US"/>
          </a:p>
        </p:txBody>
      </p:sp>
      <p:sp>
        <p:nvSpPr>
          <p:cNvPr id="25" name="Rectangle 24">
            <a:extLst>
              <a:ext uri="{FF2B5EF4-FFF2-40B4-BE49-F238E27FC236}">
                <a16:creationId xmlns:a16="http://schemas.microsoft.com/office/drawing/2014/main" id="{3E1BCE39-D94C-4ACF-8B06-50ECC416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9088" y="2172582"/>
            <a:ext cx="3394373" cy="46854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4D9711-D49E-4B9B-BA95-46118EF8B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3199" y="1672487"/>
            <a:ext cx="2844801" cy="4437347"/>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graph&#10;&#10;AI-generated content may be incorrect.">
            <a:extLst>
              <a:ext uri="{FF2B5EF4-FFF2-40B4-BE49-F238E27FC236}">
                <a16:creationId xmlns:a16="http://schemas.microsoft.com/office/drawing/2014/main" id="{7FFA7588-07DC-DD3F-B339-F11EB81B3BAA}"/>
              </a:ext>
            </a:extLst>
          </p:cNvPr>
          <p:cNvPicPr>
            <a:picLocks noChangeAspect="1"/>
          </p:cNvPicPr>
          <p:nvPr/>
        </p:nvPicPr>
        <p:blipFill>
          <a:blip r:embed="rId4"/>
          <a:srcRect l="3646" r="2467" b="-3"/>
          <a:stretch/>
        </p:blipFill>
        <p:spPr>
          <a:xfrm>
            <a:off x="345679" y="2175887"/>
            <a:ext cx="4300076" cy="391870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4264E0F-BDE3-A3C1-3A6D-49F00F35795D}"/>
              </a:ext>
            </a:extLst>
          </p:cNvPr>
          <p:cNvPicPr>
            <a:picLocks noChangeAspect="1"/>
          </p:cNvPicPr>
          <p:nvPr/>
        </p:nvPicPr>
        <p:blipFill>
          <a:blip r:embed="rId5"/>
          <a:stretch>
            <a:fillRect/>
          </a:stretch>
        </p:blipFill>
        <p:spPr>
          <a:xfrm>
            <a:off x="4935606" y="2087756"/>
            <a:ext cx="6906205" cy="46729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96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0C817C9-850F-4FB6-B93B-CF3076C4A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67782" cy="3306479"/>
            <a:chOff x="11619770" y="-2005"/>
            <a:chExt cx="567782" cy="3306479"/>
          </a:xfrm>
        </p:grpSpPr>
        <p:sp>
          <p:nvSpPr>
            <p:cNvPr id="50" name="Freeform: Shape 41">
              <a:extLst>
                <a:ext uri="{FF2B5EF4-FFF2-40B4-BE49-F238E27FC236}">
                  <a16:creationId xmlns:a16="http://schemas.microsoft.com/office/drawing/2014/main" id="{159433A8-B67D-4675-AFDE-131069A70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Rectangle 50">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52" name="Rectangle 51">
            <a:extLst>
              <a:ext uri="{FF2B5EF4-FFF2-40B4-BE49-F238E27FC236}">
                <a16:creationId xmlns:a16="http://schemas.microsoft.com/office/drawing/2014/main" id="{A599224A-F219-4DF9-8183-F7C098A5C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Complex math formulas on a blackboard">
            <a:extLst>
              <a:ext uri="{FF2B5EF4-FFF2-40B4-BE49-F238E27FC236}">
                <a16:creationId xmlns:a16="http://schemas.microsoft.com/office/drawing/2014/main" id="{1A08D62F-2168-9A98-E56E-C4F21D92DA30}"/>
              </a:ext>
            </a:extLst>
          </p:cNvPr>
          <p:cNvPicPr>
            <a:picLocks noChangeAspect="1"/>
          </p:cNvPicPr>
          <p:nvPr/>
        </p:nvPicPr>
        <p:blipFill>
          <a:blip r:embed="rId4"/>
          <a:srcRect t="19506" b="3440"/>
          <a:stretch/>
        </p:blipFill>
        <p:spPr>
          <a:xfrm>
            <a:off x="20" y="10"/>
            <a:ext cx="12191980" cy="6857989"/>
          </a:xfrm>
          <a:prstGeom prst="rect">
            <a:avLst/>
          </a:prstGeom>
        </p:spPr>
      </p:pic>
      <p:sp>
        <p:nvSpPr>
          <p:cNvPr id="53" name="Oval 52">
            <a:extLst>
              <a:ext uri="{FF2B5EF4-FFF2-40B4-BE49-F238E27FC236}">
                <a16:creationId xmlns:a16="http://schemas.microsoft.com/office/drawing/2014/main" id="{CC3B9006-4406-4E2F-8B42-6A968FCC8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993" y="1165193"/>
            <a:ext cx="4527613" cy="4527613"/>
          </a:xfrm>
          <a:prstGeom prst="ellipse">
            <a:avLst/>
          </a:prstGeom>
          <a:solidFill>
            <a:schemeClr val="accent1">
              <a:lumMod val="20000"/>
              <a:lumOff val="80000"/>
            </a:schemeClr>
          </a:solidFill>
          <a:ln>
            <a:noFill/>
          </a:ln>
          <a:effectLst>
            <a:outerShdw dist="165100" dir="8100000" algn="tr"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BBB49-366B-0494-F946-667EE841880E}"/>
              </a:ext>
            </a:extLst>
          </p:cNvPr>
          <p:cNvSpPr>
            <a:spLocks noGrp="1"/>
          </p:cNvSpPr>
          <p:nvPr>
            <p:ph type="title"/>
          </p:nvPr>
        </p:nvSpPr>
        <p:spPr>
          <a:xfrm>
            <a:off x="1238626" y="1981199"/>
            <a:ext cx="4192348" cy="2006601"/>
          </a:xfrm>
        </p:spPr>
        <p:txBody>
          <a:bodyPr vert="horz" lIns="91440" tIns="45720" rIns="91440" bIns="45720" rtlCol="0" anchor="b">
            <a:normAutofit/>
          </a:bodyPr>
          <a:lstStyle/>
          <a:p>
            <a:pPr algn="ctr"/>
            <a:r>
              <a:rPr lang="en-US" sz="2500" spc="1300">
                <a:solidFill>
                  <a:srgbClr val="000000"/>
                </a:solidFill>
              </a:rPr>
              <a:t>Statistical Modeling &amp; Causal inferencing </a:t>
            </a:r>
          </a:p>
        </p:txBody>
      </p:sp>
    </p:spTree>
    <p:extLst>
      <p:ext uri="{BB962C8B-B14F-4D97-AF65-F5344CB8AC3E}">
        <p14:creationId xmlns:p14="http://schemas.microsoft.com/office/powerpoint/2010/main" val="312504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8778E2-61B1-B81D-874A-B5EDF835140F}"/>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F63CB782-5776-F953-4CF2-00EF657D7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36FB8-7425-027B-E125-6ECDC0835EA8}"/>
              </a:ext>
            </a:extLst>
          </p:cNvPr>
          <p:cNvSpPr>
            <a:spLocks noGrp="1"/>
          </p:cNvSpPr>
          <p:nvPr>
            <p:ph type="title"/>
          </p:nvPr>
        </p:nvSpPr>
        <p:spPr>
          <a:xfrm>
            <a:off x="387026" y="666791"/>
            <a:ext cx="5812278" cy="1531891"/>
          </a:xfrm>
        </p:spPr>
        <p:txBody>
          <a:bodyPr>
            <a:normAutofit fontScale="90000"/>
          </a:bodyPr>
          <a:lstStyle/>
          <a:p>
            <a:pPr>
              <a:lnSpc>
                <a:spcPct val="110000"/>
              </a:lnSpc>
            </a:pPr>
            <a:r>
              <a:rPr lang="en-US" sz="2700"/>
              <a:t>Causal Inferencing based on Food Service for food deserts</a:t>
            </a:r>
          </a:p>
        </p:txBody>
      </p:sp>
      <p:sp>
        <p:nvSpPr>
          <p:cNvPr id="2061" name="Rectangle 2060">
            <a:extLst>
              <a:ext uri="{FF2B5EF4-FFF2-40B4-BE49-F238E27FC236}">
                <a16:creationId xmlns:a16="http://schemas.microsoft.com/office/drawing/2014/main" id="{6B28A154-B450-61A2-9FE9-DBF2E5A12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6B6E5B-7214-CCBB-6CDE-3F68A32108A5}"/>
              </a:ext>
            </a:extLst>
          </p:cNvPr>
          <p:cNvSpPr>
            <a:spLocks noGrp="1"/>
          </p:cNvSpPr>
          <p:nvPr>
            <p:ph idx="1"/>
          </p:nvPr>
        </p:nvSpPr>
        <p:spPr>
          <a:xfrm>
            <a:off x="283723" y="2292733"/>
            <a:ext cx="5812277" cy="3813303"/>
          </a:xfrm>
        </p:spPr>
        <p:txBody>
          <a:bodyPr>
            <a:normAutofit/>
          </a:bodyPr>
          <a:lstStyle/>
          <a:p>
            <a:r>
              <a:rPr lang="en-US" sz="1050" b="1"/>
              <a:t>School Breakfast Program</a:t>
            </a:r>
            <a:br>
              <a:rPr lang="en-US" sz="1050"/>
            </a:br>
            <a:r>
              <a:rPr lang="en-US" sz="1000"/>
              <a:t>Higher breakfast participation causally reduces the likelihood of residing in a food desert by approximately 3.3 percentage points (PSM ATE = +1.9 pp, p=0.538; IPTW shows a reduction of −3.60 pp, p=0.018; Doubly Robust ATE = −3.31 pp).</a:t>
            </a:r>
            <a:br>
              <a:rPr lang="en-US" sz="1000"/>
            </a:br>
            <a:r>
              <a:rPr lang="en-US" sz="1000" b="1"/>
              <a:t>Recommendation</a:t>
            </a:r>
            <a:r>
              <a:rPr lang="en-US" sz="1000"/>
              <a:t>: Promote initiatives that boost breakfast participation to help mitigate food desert conditions, while further investigating the discrepancies between matching and weighting estimates.</a:t>
            </a:r>
          </a:p>
        </p:txBody>
      </p:sp>
      <p:sp>
        <p:nvSpPr>
          <p:cNvPr id="2063" name="Rectangle 2062">
            <a:extLst>
              <a:ext uri="{FF2B5EF4-FFF2-40B4-BE49-F238E27FC236}">
                <a16:creationId xmlns:a16="http://schemas.microsoft.com/office/drawing/2014/main" id="{95EDB7BF-81C5-72FC-2967-4E58DA6FA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5AC7062E-2AAF-F0F7-332D-FC2BF1C4A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9589E20-6A43-1DE3-C7D4-12FF41065312}"/>
              </a:ext>
            </a:extLst>
          </p:cNvPr>
          <p:cNvSpPr/>
          <p:nvPr/>
        </p:nvSpPr>
        <p:spPr>
          <a:xfrm>
            <a:off x="7037961" y="927635"/>
            <a:ext cx="2616200" cy="99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Confounders</a:t>
            </a:r>
          </a:p>
        </p:txBody>
      </p:sp>
      <p:sp>
        <p:nvSpPr>
          <p:cNvPr id="5" name="Oval 4">
            <a:extLst>
              <a:ext uri="{FF2B5EF4-FFF2-40B4-BE49-F238E27FC236}">
                <a16:creationId xmlns:a16="http://schemas.microsoft.com/office/drawing/2014/main" id="{3B147BA7-5BCF-14BE-F5DE-B7F91116E3FB}"/>
              </a:ext>
            </a:extLst>
          </p:cNvPr>
          <p:cNvSpPr/>
          <p:nvPr/>
        </p:nvSpPr>
        <p:spPr>
          <a:xfrm>
            <a:off x="6218602" y="2822473"/>
            <a:ext cx="1546286" cy="89820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High Food Service program participation</a:t>
            </a:r>
          </a:p>
        </p:txBody>
      </p:sp>
      <p:sp>
        <p:nvSpPr>
          <p:cNvPr id="6" name="Oval 5">
            <a:extLst>
              <a:ext uri="{FF2B5EF4-FFF2-40B4-BE49-F238E27FC236}">
                <a16:creationId xmlns:a16="http://schemas.microsoft.com/office/drawing/2014/main" id="{1D87D016-8E01-17AE-B034-DEC5FFA5794F}"/>
              </a:ext>
            </a:extLst>
          </p:cNvPr>
          <p:cNvSpPr/>
          <p:nvPr/>
        </p:nvSpPr>
        <p:spPr>
          <a:xfrm>
            <a:off x="8974668" y="2885550"/>
            <a:ext cx="1546286" cy="7720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Food Desert Indicator</a:t>
            </a:r>
          </a:p>
        </p:txBody>
      </p:sp>
      <p:cxnSp>
        <p:nvCxnSpPr>
          <p:cNvPr id="8" name="Straight Arrow Connector 7">
            <a:extLst>
              <a:ext uri="{FF2B5EF4-FFF2-40B4-BE49-F238E27FC236}">
                <a16:creationId xmlns:a16="http://schemas.microsoft.com/office/drawing/2014/main" id="{9B08715B-C73B-C3C3-3B35-4113F870E3B2}"/>
              </a:ext>
            </a:extLst>
          </p:cNvPr>
          <p:cNvCxnSpPr>
            <a:cxnSpLocks/>
            <a:stCxn id="5" idx="6"/>
            <a:endCxn id="6" idx="2"/>
          </p:cNvCxnSpPr>
          <p:nvPr/>
        </p:nvCxnSpPr>
        <p:spPr>
          <a:xfrm>
            <a:off x="7764888" y="3271574"/>
            <a:ext cx="120978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9425D4-C2F6-CED9-CEDF-A84572413488}"/>
              </a:ext>
            </a:extLst>
          </p:cNvPr>
          <p:cNvCxnSpPr>
            <a:cxnSpLocks/>
            <a:stCxn id="4" idx="3"/>
            <a:endCxn id="5" idx="0"/>
          </p:cNvCxnSpPr>
          <p:nvPr/>
        </p:nvCxnSpPr>
        <p:spPr>
          <a:xfrm flipH="1">
            <a:off x="6991745" y="1778128"/>
            <a:ext cx="429350" cy="104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FF7358B-691A-4CD8-1EB7-26E18A6CDA42}"/>
              </a:ext>
            </a:extLst>
          </p:cNvPr>
          <p:cNvCxnSpPr>
            <a:stCxn id="4" idx="5"/>
            <a:endCxn id="6" idx="0"/>
          </p:cNvCxnSpPr>
          <p:nvPr/>
        </p:nvCxnSpPr>
        <p:spPr>
          <a:xfrm>
            <a:off x="9271027" y="1778128"/>
            <a:ext cx="476784" cy="110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17B7591-4A50-5D9C-8391-15800FD577EE}"/>
              </a:ext>
            </a:extLst>
          </p:cNvPr>
          <p:cNvSpPr/>
          <p:nvPr/>
        </p:nvSpPr>
        <p:spPr>
          <a:xfrm>
            <a:off x="6773334" y="4233075"/>
            <a:ext cx="3217334" cy="249791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1">
                    <a:lumMod val="50000"/>
                  </a:schemeClr>
                </a:solidFill>
              </a:rPr>
              <a:t>Confounders:</a:t>
            </a:r>
          </a:p>
          <a:p>
            <a:pPr marL="171450" indent="-171450">
              <a:buFont typeface="Arial" panose="020B0604020202020204" pitchFamily="34" charset="0"/>
              <a:buChar char="•"/>
            </a:pPr>
            <a:r>
              <a:rPr lang="en-US" sz="1200">
                <a:solidFill>
                  <a:schemeClr val="bg1">
                    <a:lumMod val="50000"/>
                  </a:schemeClr>
                </a:solidFill>
              </a:rPr>
              <a:t>Food Access &amp; Availability Indicators</a:t>
            </a:r>
            <a:br>
              <a:rPr lang="en-US" sz="1200">
                <a:solidFill>
                  <a:schemeClr val="bg1">
                    <a:lumMod val="50000"/>
                  </a:schemeClr>
                </a:solidFill>
              </a:rPr>
            </a:br>
            <a:r>
              <a:rPr lang="en-US" sz="1200">
                <a:solidFill>
                  <a:schemeClr val="bg1">
                    <a:lumMod val="50000"/>
                  </a:schemeClr>
                </a:solidFill>
              </a:rPr>
              <a:t>Food Store &amp; Restaurant Density (per 1,000 population)</a:t>
            </a:r>
          </a:p>
          <a:p>
            <a:pPr marL="171450" indent="-171450">
              <a:buFont typeface="Arial" panose="020B0604020202020204" pitchFamily="34" charset="0"/>
              <a:buChar char="•"/>
            </a:pPr>
            <a:r>
              <a:rPr lang="en-US" sz="1200">
                <a:solidFill>
                  <a:schemeClr val="bg1">
                    <a:lumMod val="50000"/>
                  </a:schemeClr>
                </a:solidFill>
              </a:rPr>
              <a:t>Nutrition Assistance Program Participation</a:t>
            </a:r>
          </a:p>
          <a:p>
            <a:pPr marL="171450" indent="-171450">
              <a:buFont typeface="Arial" panose="020B0604020202020204" pitchFamily="34" charset="0"/>
              <a:buChar char="•"/>
            </a:pPr>
            <a:r>
              <a:rPr lang="en-US" sz="1200">
                <a:solidFill>
                  <a:schemeClr val="bg1">
                    <a:lumMod val="50000"/>
                  </a:schemeClr>
                </a:solidFill>
              </a:rPr>
              <a:t>Local Food &amp; Agricultural Resources</a:t>
            </a:r>
          </a:p>
          <a:p>
            <a:pPr marL="171450" indent="-171450">
              <a:buFont typeface="Arial" panose="020B0604020202020204" pitchFamily="34" charset="0"/>
              <a:buChar char="•"/>
            </a:pPr>
            <a:r>
              <a:rPr lang="en-US" sz="1200">
                <a:solidFill>
                  <a:schemeClr val="bg1">
                    <a:lumMod val="50000"/>
                  </a:schemeClr>
                </a:solidFill>
              </a:rPr>
              <a:t>Demographic Indicators</a:t>
            </a:r>
          </a:p>
          <a:p>
            <a:pPr marL="171450" indent="-171450">
              <a:buFont typeface="Arial" panose="020B0604020202020204" pitchFamily="34" charset="0"/>
              <a:buChar char="•"/>
            </a:pPr>
            <a:r>
              <a:rPr lang="en-US" sz="1200">
                <a:solidFill>
                  <a:schemeClr val="bg1">
                    <a:lumMod val="50000"/>
                  </a:schemeClr>
                </a:solidFill>
              </a:rPr>
              <a:t>Socioeconomic &amp; Geographic Indicators</a:t>
            </a:r>
          </a:p>
          <a:p>
            <a:endParaRPr lang="en-US" sz="1200">
              <a:solidFill>
                <a:schemeClr val="bg1">
                  <a:lumMod val="50000"/>
                </a:schemeClr>
              </a:solidFill>
            </a:endParaRPr>
          </a:p>
          <a:p>
            <a:endParaRPr lang="en-US" sz="1200">
              <a:solidFill>
                <a:schemeClr val="bg1">
                  <a:lumMod val="50000"/>
                </a:schemeClr>
              </a:solidFill>
            </a:endParaRPr>
          </a:p>
          <a:p>
            <a:endParaRPr lang="en-US" sz="1200">
              <a:solidFill>
                <a:schemeClr val="bg1">
                  <a:lumMod val="50000"/>
                </a:schemeClr>
              </a:solidFill>
            </a:endParaRPr>
          </a:p>
        </p:txBody>
      </p:sp>
    </p:spTree>
    <p:extLst>
      <p:ext uri="{BB962C8B-B14F-4D97-AF65-F5344CB8AC3E}">
        <p14:creationId xmlns:p14="http://schemas.microsoft.com/office/powerpoint/2010/main" val="328077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CCDF58-39E1-848B-D357-DA2D5C06F815}"/>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EAB57E08-B795-F623-BCD3-BC1E12734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53C27E-5A4D-2EA2-4FFF-82315034AB7F}"/>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Statistical analysis based on SNAP</a:t>
            </a:r>
          </a:p>
        </p:txBody>
      </p:sp>
      <p:sp>
        <p:nvSpPr>
          <p:cNvPr id="2061" name="Rectangle 2060">
            <a:extLst>
              <a:ext uri="{FF2B5EF4-FFF2-40B4-BE49-F238E27FC236}">
                <a16:creationId xmlns:a16="http://schemas.microsoft.com/office/drawing/2014/main" id="{8CAC2555-AFD1-77FB-BDEB-8593B1528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AC535A69-208B-F0E8-42C8-D58C0B46E8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76398" y="666791"/>
            <a:ext cx="2040467" cy="162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B3246A8-5A59-A93D-D0FE-B42D6BB0A274}"/>
              </a:ext>
            </a:extLst>
          </p:cNvPr>
          <p:cNvSpPr>
            <a:spLocks noGrp="1"/>
          </p:cNvSpPr>
          <p:nvPr>
            <p:ph idx="1"/>
          </p:nvPr>
        </p:nvSpPr>
        <p:spPr>
          <a:xfrm>
            <a:off x="283723" y="2292733"/>
            <a:ext cx="5812277" cy="3813303"/>
          </a:xfrm>
        </p:spPr>
        <p:txBody>
          <a:bodyPr>
            <a:normAutofit/>
          </a:bodyPr>
          <a:lstStyle/>
          <a:p>
            <a:pPr>
              <a:lnSpc>
                <a:spcPct val="120000"/>
              </a:lnSpc>
            </a:pPr>
            <a:endParaRPr lang="en-US" sz="1400" dirty="0"/>
          </a:p>
          <a:p>
            <a:pPr>
              <a:lnSpc>
                <a:spcPct val="120000"/>
              </a:lnSpc>
            </a:pPr>
            <a:r>
              <a:rPr lang="en-US" sz="1400" dirty="0"/>
              <a:t>Counties with above‑median SNAP participation show significantly </a:t>
            </a:r>
            <a:r>
              <a:rPr lang="en-US" sz="1400" b="1" dirty="0"/>
              <a:t>lower rates</a:t>
            </a:r>
            <a:r>
              <a:rPr lang="en-US" sz="1400" dirty="0"/>
              <a:t> of food insecurity (–0.98 pp), adult obesity (–1.54 pp), and adult diabetes (–1.46 pp) compared to below‑median SNAP counties.</a:t>
            </a:r>
          </a:p>
          <a:p>
            <a:pPr>
              <a:lnSpc>
                <a:spcPct val="120000"/>
              </a:lnSpc>
            </a:pPr>
            <a:r>
              <a:rPr lang="en-US" sz="1400" dirty="0"/>
              <a:t>All group differences are </a:t>
            </a:r>
            <a:r>
              <a:rPr lang="en-US" sz="1400" b="1" dirty="0"/>
              <a:t>statistically significant</a:t>
            </a:r>
            <a:r>
              <a:rPr lang="en-US" sz="1400" dirty="0"/>
              <a:t> (t‑tests p &lt; 0.001; Mann–Whitney p &lt; 0.001) with unequal variances confirmed by Levene’s tests.</a:t>
            </a:r>
          </a:p>
          <a:p>
            <a:pPr>
              <a:lnSpc>
                <a:spcPct val="120000"/>
              </a:lnSpc>
            </a:pPr>
            <a:r>
              <a:rPr lang="en-US" sz="1400" dirty="0"/>
              <a:t>Effect sizes are </a:t>
            </a:r>
            <a:r>
              <a:rPr lang="en-US" sz="1400" b="1" dirty="0"/>
              <a:t>moderate</a:t>
            </a:r>
            <a:r>
              <a:rPr lang="en-US" sz="1400" dirty="0"/>
              <a:t>, with Cohen’s d = –0.48 (food insecurity), –0.49 (obesity), and –0.63 (diabetes).</a:t>
            </a:r>
          </a:p>
          <a:p>
            <a:pPr>
              <a:lnSpc>
                <a:spcPct val="120000"/>
              </a:lnSpc>
            </a:pPr>
            <a:r>
              <a:rPr lang="en-US" sz="1400" dirty="0"/>
              <a:t>Findings suggest higher SNAP participation is associated with </a:t>
            </a:r>
            <a:r>
              <a:rPr lang="en-US" sz="1400" b="1" dirty="0"/>
              <a:t>better county‑level health outcomes</a:t>
            </a:r>
            <a:r>
              <a:rPr lang="en-US" sz="1400" dirty="0"/>
              <a:t>.</a:t>
            </a:r>
          </a:p>
        </p:txBody>
      </p:sp>
      <p:pic>
        <p:nvPicPr>
          <p:cNvPr id="2052" name="Picture 4">
            <a:extLst>
              <a:ext uri="{FF2B5EF4-FFF2-40B4-BE49-F238E27FC236}">
                <a16:creationId xmlns:a16="http://schemas.microsoft.com/office/drawing/2014/main" id="{7C760EC2-4A2F-AED5-6BA6-8707237C2C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76398" y="2656669"/>
            <a:ext cx="2040467" cy="162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7F3EC00-00B1-7F83-F449-9444D8F83E0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32850" y="4565267"/>
            <a:ext cx="2086923" cy="16259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7CDF8FA5-C2F5-6E08-8969-685DAA39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ED367FEF-4566-6A93-3621-C45AC3C97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5">
              <a:extLst>
                <a:ext uri="{96DAC541-7B7A-43D3-8B79-37D633B846F1}">
                  <asvg:svgBlip xmlns:asvg="http://schemas.microsoft.com/office/drawing/2016/SVG/main" r:embed="rId6"/>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2A79646E-9E39-BF44-B858-F805DF6B40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4407" y="735343"/>
            <a:ext cx="1937163" cy="1488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E850673-E46D-0EDE-726E-C6AAC68F01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0449" y="2736642"/>
            <a:ext cx="1910071" cy="1470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3F68DADE-6357-4381-60C1-8D1168000A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8462" y="4565267"/>
            <a:ext cx="1956336" cy="14705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14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7636-692E-14D4-19BB-2CDEAD6C122C}"/>
              </a:ext>
            </a:extLst>
          </p:cNvPr>
          <p:cNvSpPr>
            <a:spLocks noGrp="1"/>
          </p:cNvSpPr>
          <p:nvPr>
            <p:ph type="title"/>
          </p:nvPr>
        </p:nvSpPr>
        <p:spPr/>
        <p:txBody>
          <a:bodyPr>
            <a:normAutofit fontScale="90000"/>
          </a:bodyPr>
          <a:lstStyle/>
          <a:p>
            <a:r>
              <a:rPr lang="en-US">
                <a:ea typeface="+mj-lt"/>
                <a:cs typeface="+mj-lt"/>
              </a:rPr>
              <a:t>Significant Economic Disparities Between LILA and Non‑LILA Tracts</a:t>
            </a:r>
            <a:endParaRPr lang="en-US"/>
          </a:p>
        </p:txBody>
      </p:sp>
      <p:sp>
        <p:nvSpPr>
          <p:cNvPr id="3" name="Content Placeholder 2">
            <a:extLst>
              <a:ext uri="{FF2B5EF4-FFF2-40B4-BE49-F238E27FC236}">
                <a16:creationId xmlns:a16="http://schemas.microsoft.com/office/drawing/2014/main" id="{5B653B68-F5FE-1C11-A97F-75D5E2AA2B29}"/>
              </a:ext>
            </a:extLst>
          </p:cNvPr>
          <p:cNvSpPr>
            <a:spLocks noGrp="1"/>
          </p:cNvSpPr>
          <p:nvPr>
            <p:ph idx="1"/>
          </p:nvPr>
        </p:nvSpPr>
        <p:spPr>
          <a:xfrm>
            <a:off x="808662" y="2019299"/>
            <a:ext cx="7477754" cy="4473389"/>
          </a:xfrm>
        </p:spPr>
        <p:txBody>
          <a:bodyPr vert="horz" lIns="91440" tIns="45720" rIns="91440" bIns="45720" rtlCol="0" anchor="t">
            <a:normAutofit fontScale="85000" lnSpcReduction="10000"/>
          </a:bodyPr>
          <a:lstStyle/>
          <a:p>
            <a:r>
              <a:rPr lang="en-US" b="1">
                <a:ea typeface="+mj-lt"/>
                <a:cs typeface="+mj-lt"/>
              </a:rPr>
              <a:t>Tracts designated as LILA</a:t>
            </a:r>
            <a:r>
              <a:rPr lang="en-US">
                <a:ea typeface="+mj-lt"/>
                <a:cs typeface="+mj-lt"/>
              </a:rPr>
              <a:t> (Low Income, Low Access) show:</a:t>
            </a:r>
            <a:br>
              <a:rPr lang="en-US">
                <a:ea typeface="+mj-lt"/>
                <a:cs typeface="+mj-lt"/>
              </a:rPr>
            </a:br>
            <a:r>
              <a:rPr lang="en-US">
                <a:ea typeface="+mj-lt"/>
                <a:cs typeface="+mj-lt"/>
              </a:rPr>
              <a:t> – </a:t>
            </a:r>
            <a:r>
              <a:rPr lang="en-US" b="1">
                <a:ea typeface="+mj-lt"/>
                <a:cs typeface="+mj-lt"/>
              </a:rPr>
              <a:t>Higher counts of low‑income residents</a:t>
            </a:r>
            <a:r>
              <a:rPr lang="en-US">
                <a:ea typeface="+mj-lt"/>
                <a:cs typeface="+mj-lt"/>
              </a:rPr>
              <a:t> (</a:t>
            </a:r>
            <a:r>
              <a:rPr lang="en-US" i="1" err="1">
                <a:ea typeface="+mj-lt"/>
                <a:cs typeface="+mj-lt"/>
              </a:rPr>
              <a:t>TractLOWI</a:t>
            </a:r>
            <a:r>
              <a:rPr lang="en-US">
                <a:ea typeface="+mj-lt"/>
                <a:cs typeface="+mj-lt"/>
              </a:rPr>
              <a:t>).</a:t>
            </a:r>
            <a:br>
              <a:rPr lang="en-US">
                <a:ea typeface="+mj-lt"/>
                <a:cs typeface="+mj-lt"/>
              </a:rPr>
            </a:br>
            <a:r>
              <a:rPr lang="en-US">
                <a:ea typeface="+mj-lt"/>
                <a:cs typeface="+mj-lt"/>
              </a:rPr>
              <a:t> – </a:t>
            </a:r>
            <a:r>
              <a:rPr lang="en-US" b="1">
                <a:ea typeface="+mj-lt"/>
                <a:cs typeface="+mj-lt"/>
              </a:rPr>
              <a:t>Substantially lower median family income</a:t>
            </a:r>
            <a:r>
              <a:rPr lang="en-US">
                <a:ea typeface="+mj-lt"/>
                <a:cs typeface="+mj-lt"/>
              </a:rPr>
              <a:t> (–$42,000 on average).</a:t>
            </a:r>
            <a:br>
              <a:rPr lang="en-US">
                <a:ea typeface="+mj-lt"/>
                <a:cs typeface="+mj-lt"/>
              </a:rPr>
            </a:br>
            <a:r>
              <a:rPr lang="en-US">
                <a:ea typeface="+mj-lt"/>
                <a:cs typeface="+mj-lt"/>
              </a:rPr>
              <a:t> – </a:t>
            </a:r>
            <a:r>
              <a:rPr lang="en-US" b="1">
                <a:ea typeface="+mj-lt"/>
                <a:cs typeface="+mj-lt"/>
              </a:rPr>
              <a:t>Markedly higher poverty rates</a:t>
            </a:r>
            <a:r>
              <a:rPr lang="en-US">
                <a:ea typeface="+mj-lt"/>
                <a:cs typeface="+mj-lt"/>
              </a:rPr>
              <a:t> (+13.6 pp).</a:t>
            </a:r>
          </a:p>
          <a:p>
            <a:r>
              <a:rPr lang="en-US" b="1">
                <a:ea typeface="+mj-lt"/>
                <a:cs typeface="+mj-lt"/>
              </a:rPr>
              <a:t>All group differences</a:t>
            </a:r>
            <a:r>
              <a:rPr lang="en-US">
                <a:ea typeface="+mj-lt"/>
                <a:cs typeface="+mj-lt"/>
              </a:rPr>
              <a:t> are statistically significant (</a:t>
            </a:r>
            <a:r>
              <a:rPr lang="en-US" i="1">
                <a:ea typeface="+mj-lt"/>
                <a:cs typeface="+mj-lt"/>
              </a:rPr>
              <a:t>t</a:t>
            </a:r>
            <a:r>
              <a:rPr lang="en-US">
                <a:ea typeface="+mj-lt"/>
                <a:cs typeface="+mj-lt"/>
              </a:rPr>
              <a:t>‑tests </a:t>
            </a:r>
            <a:r>
              <a:rPr lang="en-US" i="1">
                <a:ea typeface="+mj-lt"/>
                <a:cs typeface="+mj-lt"/>
              </a:rPr>
              <a:t>p</a:t>
            </a:r>
            <a:r>
              <a:rPr lang="en-US">
                <a:ea typeface="+mj-lt"/>
                <a:cs typeface="+mj-lt"/>
              </a:rPr>
              <a:t> &lt; 0.001; Mann–Whitney </a:t>
            </a:r>
            <a:r>
              <a:rPr lang="en-US" i="1">
                <a:ea typeface="+mj-lt"/>
                <a:cs typeface="+mj-lt"/>
              </a:rPr>
              <a:t>p</a:t>
            </a:r>
            <a:r>
              <a:rPr lang="en-US">
                <a:ea typeface="+mj-lt"/>
                <a:cs typeface="+mj-lt"/>
              </a:rPr>
              <a:t> &lt; 0.001) with unequal variances confirmed by Levene’s tests.</a:t>
            </a:r>
          </a:p>
          <a:p>
            <a:r>
              <a:rPr lang="en-US" b="1">
                <a:ea typeface="+mj-lt"/>
                <a:cs typeface="+mj-lt"/>
              </a:rPr>
              <a:t>Effect sizes</a:t>
            </a:r>
            <a:r>
              <a:rPr lang="en-US">
                <a:ea typeface="+mj-lt"/>
                <a:cs typeface="+mj-lt"/>
              </a:rPr>
              <a:t> are </a:t>
            </a:r>
            <a:r>
              <a:rPr lang="en-US" b="1">
                <a:ea typeface="+mj-lt"/>
                <a:cs typeface="+mj-lt"/>
              </a:rPr>
              <a:t>large</a:t>
            </a:r>
            <a:r>
              <a:rPr lang="en-US">
                <a:ea typeface="+mj-lt"/>
                <a:cs typeface="+mj-lt"/>
              </a:rPr>
              <a:t> for median family income (</a:t>
            </a:r>
            <a:r>
              <a:rPr lang="en-US" i="1">
                <a:ea typeface="+mj-lt"/>
                <a:cs typeface="+mj-lt"/>
              </a:rPr>
              <a:t>d</a:t>
            </a:r>
            <a:r>
              <a:rPr lang="en-US">
                <a:ea typeface="+mj-lt"/>
                <a:cs typeface="+mj-lt"/>
              </a:rPr>
              <a:t> = –1.21) and poverty rate (</a:t>
            </a:r>
            <a:r>
              <a:rPr lang="en-US" i="1">
                <a:ea typeface="+mj-lt"/>
                <a:cs typeface="+mj-lt"/>
              </a:rPr>
              <a:t>d</a:t>
            </a:r>
            <a:r>
              <a:rPr lang="en-US">
                <a:ea typeface="+mj-lt"/>
                <a:cs typeface="+mj-lt"/>
              </a:rPr>
              <a:t> = 1.36), underscoring major economic gaps between LILA and non‑LILA tracts.</a:t>
            </a:r>
            <a:endParaRPr lang="en-US"/>
          </a:p>
          <a:p>
            <a:r>
              <a:rPr lang="en-US" b="1">
                <a:ea typeface="+mj-lt"/>
                <a:cs typeface="+mj-lt"/>
              </a:rPr>
              <a:t>Findings</a:t>
            </a:r>
            <a:r>
              <a:rPr lang="en-US">
                <a:ea typeface="+mj-lt"/>
                <a:cs typeface="+mj-lt"/>
              </a:rPr>
              <a:t> highlight that LILA status is strongly tied to economic hardship, particularly evident in low‑income population and poverty levels.</a:t>
            </a:r>
          </a:p>
          <a:p>
            <a:endParaRPr lang="en-US"/>
          </a:p>
          <a:p>
            <a:endParaRPr lang="en-US"/>
          </a:p>
        </p:txBody>
      </p:sp>
      <p:pic>
        <p:nvPicPr>
          <p:cNvPr id="5" name="Picture 4" descr="A graph of food destructed distribution&#10;&#10;AI-generated content may be incorrect.">
            <a:extLst>
              <a:ext uri="{FF2B5EF4-FFF2-40B4-BE49-F238E27FC236}">
                <a16:creationId xmlns:a16="http://schemas.microsoft.com/office/drawing/2014/main" id="{47F36A91-8640-CFF6-A6BD-9ABB9681E899}"/>
              </a:ext>
            </a:extLst>
          </p:cNvPr>
          <p:cNvPicPr>
            <a:picLocks noChangeAspect="1"/>
          </p:cNvPicPr>
          <p:nvPr/>
        </p:nvPicPr>
        <p:blipFill>
          <a:blip r:embed="rId2"/>
          <a:stretch>
            <a:fillRect/>
          </a:stretch>
        </p:blipFill>
        <p:spPr>
          <a:xfrm>
            <a:off x="9086501" y="1803942"/>
            <a:ext cx="1834145" cy="1428751"/>
          </a:xfrm>
          <a:prstGeom prst="rect">
            <a:avLst/>
          </a:prstGeom>
        </p:spPr>
      </p:pic>
      <p:pic>
        <p:nvPicPr>
          <p:cNvPr id="6" name="Picture 5" descr="A graph of food desalination&#10;&#10;AI-generated content may be incorrect.">
            <a:extLst>
              <a:ext uri="{FF2B5EF4-FFF2-40B4-BE49-F238E27FC236}">
                <a16:creationId xmlns:a16="http://schemas.microsoft.com/office/drawing/2014/main" id="{E40EF44D-C21B-E40B-E226-2BE6C257A6FE}"/>
              </a:ext>
            </a:extLst>
          </p:cNvPr>
          <p:cNvPicPr>
            <a:picLocks noChangeAspect="1"/>
          </p:cNvPicPr>
          <p:nvPr/>
        </p:nvPicPr>
        <p:blipFill>
          <a:blip r:embed="rId3"/>
          <a:stretch>
            <a:fillRect/>
          </a:stretch>
        </p:blipFill>
        <p:spPr>
          <a:xfrm>
            <a:off x="9090333" y="3430162"/>
            <a:ext cx="1826479" cy="1428752"/>
          </a:xfrm>
          <a:prstGeom prst="rect">
            <a:avLst/>
          </a:prstGeom>
        </p:spPr>
      </p:pic>
      <p:pic>
        <p:nvPicPr>
          <p:cNvPr id="7" name="Picture 6" descr="A graph of food desalination&#10;&#10;AI-generated content may be incorrect.">
            <a:extLst>
              <a:ext uri="{FF2B5EF4-FFF2-40B4-BE49-F238E27FC236}">
                <a16:creationId xmlns:a16="http://schemas.microsoft.com/office/drawing/2014/main" id="{51229B18-307C-BA9A-4285-355EEF497A1E}"/>
              </a:ext>
            </a:extLst>
          </p:cNvPr>
          <p:cNvPicPr>
            <a:picLocks noChangeAspect="1"/>
          </p:cNvPicPr>
          <p:nvPr/>
        </p:nvPicPr>
        <p:blipFill>
          <a:blip r:embed="rId4"/>
          <a:stretch>
            <a:fillRect/>
          </a:stretch>
        </p:blipFill>
        <p:spPr>
          <a:xfrm>
            <a:off x="9082554" y="5093552"/>
            <a:ext cx="1823456" cy="1289358"/>
          </a:xfrm>
          <a:prstGeom prst="rect">
            <a:avLst/>
          </a:prstGeom>
        </p:spPr>
      </p:pic>
    </p:spTree>
    <p:extLst>
      <p:ext uri="{BB962C8B-B14F-4D97-AF65-F5344CB8AC3E}">
        <p14:creationId xmlns:p14="http://schemas.microsoft.com/office/powerpoint/2010/main" val="1779009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BD3F-B58A-2B8E-8E37-F570DE42260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2F6D7F0-718B-2E95-4808-076FFF06BB0A}"/>
              </a:ext>
            </a:extLst>
          </p:cNvPr>
          <p:cNvSpPr>
            <a:spLocks noGrp="1"/>
          </p:cNvSpPr>
          <p:nvPr>
            <p:ph idx="1"/>
          </p:nvPr>
        </p:nvSpPr>
        <p:spPr/>
        <p:txBody>
          <a:bodyPr vert="horz" lIns="91440" tIns="45720" rIns="91440" bIns="45720" rtlCol="0" anchor="t">
            <a:normAutofit/>
          </a:bodyPr>
          <a:lstStyle/>
          <a:p>
            <a:r>
              <a:rPr lang="en-US" dirty="0">
                <a:solidFill>
                  <a:srgbClr val="000000"/>
                </a:solidFill>
                <a:latin typeface="Arial" panose="020B0604020202020204" pitchFamily="34" charset="0"/>
              </a:rPr>
              <a:t>Workflow</a:t>
            </a:r>
            <a:endParaRPr lang="en-US" dirty="0">
              <a:solidFill>
                <a:srgbClr val="000000"/>
              </a:solidFill>
              <a:effectLst/>
              <a:latin typeface="Arial" panose="020B0604020202020204" pitchFamily="34" charset="0"/>
            </a:endParaRPr>
          </a:p>
          <a:p>
            <a:r>
              <a:rPr lang="en-US" dirty="0">
                <a:solidFill>
                  <a:srgbClr val="000000"/>
                </a:solidFill>
                <a:effectLst/>
                <a:latin typeface="Arial" panose="020B0604020202020204" pitchFamily="34" charset="0"/>
              </a:rPr>
              <a:t>Data Preprocessing &amp; Modeling</a:t>
            </a:r>
          </a:p>
          <a:p>
            <a:r>
              <a:rPr lang="en-US" dirty="0">
                <a:solidFill>
                  <a:srgbClr val="000000"/>
                </a:solidFill>
                <a:effectLst/>
                <a:latin typeface="Arial" panose="020B0604020202020204" pitchFamily="34" charset="0"/>
              </a:rPr>
              <a:t>Feature Engineering</a:t>
            </a:r>
          </a:p>
          <a:p>
            <a:r>
              <a:rPr lang="en-US" dirty="0">
                <a:solidFill>
                  <a:srgbClr val="000000"/>
                </a:solidFill>
                <a:effectLst/>
                <a:latin typeface="Arial"/>
                <a:cs typeface="Arial"/>
              </a:rPr>
              <a:t>Exploratory Data Analysis (EDA)</a:t>
            </a:r>
          </a:p>
          <a:p>
            <a:r>
              <a:rPr lang="en-US" dirty="0">
                <a:solidFill>
                  <a:srgbClr val="000000"/>
                </a:solidFill>
                <a:latin typeface="Arial"/>
                <a:cs typeface="Arial"/>
              </a:rPr>
              <a:t>Statistical Tests, Casual Modeling</a:t>
            </a:r>
            <a:r>
              <a:rPr lang="en-US" dirty="0">
                <a:solidFill>
                  <a:srgbClr val="000000"/>
                </a:solidFill>
                <a:effectLst/>
                <a:latin typeface="Arial"/>
                <a:cs typeface="Arial"/>
              </a:rPr>
              <a:t> &amp; Insights</a:t>
            </a:r>
          </a:p>
          <a:p>
            <a:r>
              <a:rPr lang="en-US" dirty="0">
                <a:solidFill>
                  <a:srgbClr val="000000"/>
                </a:solidFill>
                <a:latin typeface="Arial"/>
                <a:cs typeface="Arial"/>
              </a:rPr>
              <a:t>Machine Learning Modelling</a:t>
            </a:r>
          </a:p>
          <a:p>
            <a:r>
              <a:rPr lang="en-US" dirty="0">
                <a:solidFill>
                  <a:srgbClr val="000000"/>
                </a:solidFill>
                <a:effectLst/>
                <a:latin typeface="Arial"/>
                <a:cs typeface="Arial"/>
              </a:rPr>
              <a:t>Key Findings and </a:t>
            </a:r>
            <a:r>
              <a:rPr lang="en-US" dirty="0">
                <a:solidFill>
                  <a:srgbClr val="000000"/>
                </a:solidFill>
                <a:latin typeface="Arial"/>
                <a:cs typeface="Arial"/>
              </a:rPr>
              <a:t>Policy Recommendations</a:t>
            </a:r>
            <a:endParaRPr lang="en-US" dirty="0">
              <a:solidFill>
                <a:srgbClr val="000000"/>
              </a:solidFill>
              <a:effectLst/>
              <a:latin typeface="Arial" panose="020B0604020202020204" pitchFamily="34" charset="0"/>
              <a:cs typeface="Arial"/>
            </a:endParaRPr>
          </a:p>
        </p:txBody>
      </p:sp>
    </p:spTree>
    <p:extLst>
      <p:ext uri="{BB962C8B-B14F-4D97-AF65-F5344CB8AC3E}">
        <p14:creationId xmlns:p14="http://schemas.microsoft.com/office/powerpoint/2010/main" val="301352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381F9334-06EE-4136-832C-41ADBAC68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D00B53-93BC-0AD3-CE89-77CC33042890}"/>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Causal Inferencing based on SNAP</a:t>
            </a:r>
          </a:p>
        </p:txBody>
      </p:sp>
      <p:sp>
        <p:nvSpPr>
          <p:cNvPr id="2061" name="Rectangle 2060">
            <a:extLst>
              <a:ext uri="{FF2B5EF4-FFF2-40B4-BE49-F238E27FC236}">
                <a16:creationId xmlns:a16="http://schemas.microsoft.com/office/drawing/2014/main" id="{A810D2D4-CC41-44F0-A10E-432497BEA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188D05-2E67-1D02-04CD-42440F549C94}"/>
              </a:ext>
            </a:extLst>
          </p:cNvPr>
          <p:cNvSpPr>
            <a:spLocks noGrp="1"/>
          </p:cNvSpPr>
          <p:nvPr>
            <p:ph idx="1"/>
          </p:nvPr>
        </p:nvSpPr>
        <p:spPr>
          <a:xfrm>
            <a:off x="283723" y="2292733"/>
            <a:ext cx="5812277" cy="3813303"/>
          </a:xfrm>
        </p:spPr>
        <p:txBody>
          <a:bodyPr>
            <a:normAutofit/>
          </a:bodyPr>
          <a:lstStyle/>
          <a:p>
            <a:r>
              <a:rPr lang="en-US" sz="1200" dirty="0"/>
              <a:t>Higher SNAP participation causally </a:t>
            </a:r>
            <a:r>
              <a:rPr lang="en-US" sz="1200" b="1" dirty="0"/>
              <a:t>reduces food insecurity</a:t>
            </a:r>
            <a:r>
              <a:rPr lang="en-US" sz="1200" dirty="0"/>
              <a:t> by about </a:t>
            </a:r>
            <a:r>
              <a:rPr lang="en-US" sz="1200" b="1" dirty="0"/>
              <a:t>1.06 percentage points</a:t>
            </a:r>
            <a:r>
              <a:rPr lang="en-US" sz="1200" dirty="0"/>
              <a:t> (PSM ATE; p &lt; 0.001).</a:t>
            </a:r>
          </a:p>
          <a:p>
            <a:r>
              <a:rPr lang="en-US" sz="1200" dirty="0"/>
              <a:t>Higher SNAP participation causally </a:t>
            </a:r>
            <a:r>
              <a:rPr lang="en-US" sz="1200" b="1" dirty="0"/>
              <a:t>reduces adult diabetes prevalence</a:t>
            </a:r>
            <a:r>
              <a:rPr lang="en-US" sz="1200" dirty="0"/>
              <a:t> by approximately </a:t>
            </a:r>
            <a:r>
              <a:rPr lang="en-US" sz="1200" b="1" dirty="0"/>
              <a:t>0.53 percentage points</a:t>
            </a:r>
            <a:r>
              <a:rPr lang="en-US" sz="1200" dirty="0"/>
              <a:t> (PSM ATE; p = 0.017) — with IPTW showing a larger, highly significant reduction (–3.80 pp; p &lt; 0.001).</a:t>
            </a:r>
          </a:p>
          <a:p>
            <a:r>
              <a:rPr lang="en-US" sz="1200" dirty="0"/>
              <a:t>There is </a:t>
            </a:r>
            <a:r>
              <a:rPr lang="en-US" sz="1200" b="1" dirty="0"/>
              <a:t>no statistically significant causal effect</a:t>
            </a:r>
            <a:r>
              <a:rPr lang="en-US" sz="1200" dirty="0"/>
              <a:t> of SNAP participation on adult obesity across any estimation method.</a:t>
            </a:r>
          </a:p>
          <a:p>
            <a:r>
              <a:rPr lang="en-US" sz="1200" dirty="0"/>
              <a:t>Findings are most robust for food insecurity and diabetes (consistent across PSM and IPTW); obesity effects remain null and should be interpreted cautiously.</a:t>
            </a:r>
          </a:p>
        </p:txBody>
      </p:sp>
      <p:sp>
        <p:nvSpPr>
          <p:cNvPr id="2063" name="Rectangle 2062">
            <a:extLst>
              <a:ext uri="{FF2B5EF4-FFF2-40B4-BE49-F238E27FC236}">
                <a16:creationId xmlns:a16="http://schemas.microsoft.com/office/drawing/2014/main" id="{4160E12D-0A7D-428C-AA87-DBA761237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AE7EFC71-59E5-47AA-A5F3-52B47671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8517481-3090-B52D-9595-D492B71B43E8}"/>
              </a:ext>
            </a:extLst>
          </p:cNvPr>
          <p:cNvSpPr/>
          <p:nvPr/>
        </p:nvSpPr>
        <p:spPr>
          <a:xfrm>
            <a:off x="7037961" y="927635"/>
            <a:ext cx="2616200" cy="99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Confounders</a:t>
            </a:r>
          </a:p>
        </p:txBody>
      </p:sp>
      <p:sp>
        <p:nvSpPr>
          <p:cNvPr id="5" name="Oval 4">
            <a:extLst>
              <a:ext uri="{FF2B5EF4-FFF2-40B4-BE49-F238E27FC236}">
                <a16:creationId xmlns:a16="http://schemas.microsoft.com/office/drawing/2014/main" id="{418C0946-FE16-8143-401D-5989412FAD0E}"/>
              </a:ext>
            </a:extLst>
          </p:cNvPr>
          <p:cNvSpPr/>
          <p:nvPr/>
        </p:nvSpPr>
        <p:spPr>
          <a:xfrm>
            <a:off x="6303523" y="2919418"/>
            <a:ext cx="1316477" cy="704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High Snap</a:t>
            </a:r>
          </a:p>
        </p:txBody>
      </p:sp>
      <p:sp>
        <p:nvSpPr>
          <p:cNvPr id="6" name="Oval 5">
            <a:extLst>
              <a:ext uri="{FF2B5EF4-FFF2-40B4-BE49-F238E27FC236}">
                <a16:creationId xmlns:a16="http://schemas.microsoft.com/office/drawing/2014/main" id="{BDBC0864-59D8-BEA8-90AD-505C5A8C62FA}"/>
              </a:ext>
            </a:extLst>
          </p:cNvPr>
          <p:cNvSpPr/>
          <p:nvPr/>
        </p:nvSpPr>
        <p:spPr>
          <a:xfrm>
            <a:off x="8974668" y="2885550"/>
            <a:ext cx="1546286" cy="7720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Obesity, Diabetes,</a:t>
            </a:r>
          </a:p>
          <a:p>
            <a:pPr algn="ctr"/>
            <a:r>
              <a:rPr lang="en-US" sz="1200" dirty="0"/>
              <a:t>Food Insecurity</a:t>
            </a:r>
          </a:p>
        </p:txBody>
      </p:sp>
      <p:cxnSp>
        <p:nvCxnSpPr>
          <p:cNvPr id="8" name="Straight Arrow Connector 7">
            <a:extLst>
              <a:ext uri="{FF2B5EF4-FFF2-40B4-BE49-F238E27FC236}">
                <a16:creationId xmlns:a16="http://schemas.microsoft.com/office/drawing/2014/main" id="{619AC9CE-E153-1DCC-0145-7B8B8E8D2ED1}"/>
              </a:ext>
            </a:extLst>
          </p:cNvPr>
          <p:cNvCxnSpPr>
            <a:stCxn id="5" idx="6"/>
            <a:endCxn id="6" idx="2"/>
          </p:cNvCxnSpPr>
          <p:nvPr/>
        </p:nvCxnSpPr>
        <p:spPr>
          <a:xfrm flipV="1">
            <a:off x="7620000" y="3271575"/>
            <a:ext cx="13546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EA5F47F-5F20-8A7F-0AA4-AF41AEAD917C}"/>
              </a:ext>
            </a:extLst>
          </p:cNvPr>
          <p:cNvCxnSpPr>
            <a:stCxn id="4" idx="3"/>
            <a:endCxn id="5" idx="0"/>
          </p:cNvCxnSpPr>
          <p:nvPr/>
        </p:nvCxnSpPr>
        <p:spPr>
          <a:xfrm flipH="1">
            <a:off x="6961762" y="1778128"/>
            <a:ext cx="459333" cy="114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4CC2D73-751A-5C09-9500-34BDD0DFF9C7}"/>
              </a:ext>
            </a:extLst>
          </p:cNvPr>
          <p:cNvCxnSpPr>
            <a:stCxn id="4" idx="5"/>
            <a:endCxn id="6" idx="0"/>
          </p:cNvCxnSpPr>
          <p:nvPr/>
        </p:nvCxnSpPr>
        <p:spPr>
          <a:xfrm>
            <a:off x="9271027" y="1778128"/>
            <a:ext cx="476784" cy="110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02D9AB1-091D-D903-B1D3-862EA889B015}"/>
              </a:ext>
            </a:extLst>
          </p:cNvPr>
          <p:cNvSpPr/>
          <p:nvPr/>
        </p:nvSpPr>
        <p:spPr>
          <a:xfrm>
            <a:off x="6773334" y="4233075"/>
            <a:ext cx="3217334" cy="249791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lumMod val="50000"/>
                  </a:schemeClr>
                </a:solidFill>
              </a:rPr>
              <a:t>Confounders:</a:t>
            </a:r>
          </a:p>
          <a:p>
            <a:pPr marL="171450" indent="-171450">
              <a:buFont typeface="Arial" panose="020B0604020202020204" pitchFamily="34" charset="0"/>
              <a:buChar char="•"/>
            </a:pPr>
            <a:r>
              <a:rPr lang="en-US" sz="1200" dirty="0">
                <a:solidFill>
                  <a:schemeClr val="bg1">
                    <a:lumMod val="50000"/>
                  </a:schemeClr>
                </a:solidFill>
              </a:rPr>
              <a:t>Food Access &amp; Availability Indicators</a:t>
            </a:r>
            <a:br>
              <a:rPr lang="en-US" sz="1200" dirty="0">
                <a:solidFill>
                  <a:schemeClr val="bg1">
                    <a:lumMod val="50000"/>
                  </a:schemeClr>
                </a:solidFill>
              </a:rPr>
            </a:br>
            <a:r>
              <a:rPr lang="en-US" sz="1200" dirty="0">
                <a:solidFill>
                  <a:schemeClr val="bg1">
                    <a:lumMod val="50000"/>
                  </a:schemeClr>
                </a:solidFill>
              </a:rPr>
              <a:t>Food Store &amp; Restaurant Density (per 1,000 population)</a:t>
            </a:r>
          </a:p>
          <a:p>
            <a:pPr marL="171450" indent="-171450">
              <a:buFont typeface="Arial" panose="020B0604020202020204" pitchFamily="34" charset="0"/>
              <a:buChar char="•"/>
            </a:pPr>
            <a:r>
              <a:rPr lang="en-US" sz="1200" dirty="0">
                <a:solidFill>
                  <a:schemeClr val="bg1">
                    <a:lumMod val="50000"/>
                  </a:schemeClr>
                </a:solidFill>
              </a:rPr>
              <a:t>Nutrition Assistance Program Participation</a:t>
            </a:r>
          </a:p>
          <a:p>
            <a:pPr marL="171450" indent="-171450">
              <a:buFont typeface="Arial" panose="020B0604020202020204" pitchFamily="34" charset="0"/>
              <a:buChar char="•"/>
            </a:pPr>
            <a:r>
              <a:rPr lang="en-US" sz="1200" dirty="0">
                <a:solidFill>
                  <a:schemeClr val="bg1">
                    <a:lumMod val="50000"/>
                  </a:schemeClr>
                </a:solidFill>
              </a:rPr>
              <a:t>Local Food &amp; Agricultural Resources</a:t>
            </a:r>
          </a:p>
          <a:p>
            <a:pPr marL="171450" indent="-171450">
              <a:buFont typeface="Arial" panose="020B0604020202020204" pitchFamily="34" charset="0"/>
              <a:buChar char="•"/>
            </a:pPr>
            <a:r>
              <a:rPr lang="en-US" sz="1200" dirty="0">
                <a:solidFill>
                  <a:schemeClr val="bg1">
                    <a:lumMod val="50000"/>
                  </a:schemeClr>
                </a:solidFill>
              </a:rPr>
              <a:t>Demographic Indicators</a:t>
            </a:r>
          </a:p>
          <a:p>
            <a:pPr marL="171450" indent="-171450">
              <a:buFont typeface="Arial" panose="020B0604020202020204" pitchFamily="34" charset="0"/>
              <a:buChar char="•"/>
            </a:pPr>
            <a:r>
              <a:rPr lang="en-US" sz="1200" dirty="0">
                <a:solidFill>
                  <a:schemeClr val="bg1">
                    <a:lumMod val="50000"/>
                  </a:schemeClr>
                </a:solidFill>
              </a:rPr>
              <a:t>Socioeconomic &amp; Geographic Indicators</a:t>
            </a:r>
          </a:p>
          <a:p>
            <a:pPr marL="171450" indent="-171450">
              <a:buFont typeface="Arial" panose="020B0604020202020204" pitchFamily="34" charset="0"/>
              <a:buChar char="•"/>
            </a:pPr>
            <a:r>
              <a:rPr lang="en-US" sz="1200">
                <a:solidFill>
                  <a:schemeClr val="bg1">
                    <a:lumMod val="50000"/>
                  </a:schemeClr>
                </a:solidFill>
              </a:rPr>
              <a:t>Food Desert Indicator</a:t>
            </a:r>
          </a:p>
          <a:p>
            <a:pPr marL="171450" indent="-171450">
              <a:buFont typeface="Arial" panose="020B0604020202020204" pitchFamily="34" charset="0"/>
              <a:buChar char="•"/>
            </a:pPr>
            <a:endParaRPr lang="en-US" sz="1200">
              <a:solidFill>
                <a:schemeClr val="bg1">
                  <a:lumMod val="50000"/>
                </a:schemeClr>
              </a:solidFill>
            </a:endParaRPr>
          </a:p>
          <a:p>
            <a:endParaRPr lang="en-US" sz="1200" dirty="0">
              <a:solidFill>
                <a:schemeClr val="bg1">
                  <a:lumMod val="50000"/>
                </a:schemeClr>
              </a:solidFill>
            </a:endParaRPr>
          </a:p>
          <a:p>
            <a:endParaRPr lang="en-US" sz="1200" dirty="0">
              <a:solidFill>
                <a:schemeClr val="bg1">
                  <a:lumMod val="50000"/>
                </a:schemeClr>
              </a:solidFill>
            </a:endParaRPr>
          </a:p>
        </p:txBody>
      </p:sp>
    </p:spTree>
    <p:extLst>
      <p:ext uri="{BB962C8B-B14F-4D97-AF65-F5344CB8AC3E}">
        <p14:creationId xmlns:p14="http://schemas.microsoft.com/office/powerpoint/2010/main" val="1726180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969628-2241-A102-34CA-578F727EA630}"/>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950F2557-ED8F-E13D-8D7A-92252ACA5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711B5E-97DF-8344-53D6-A93B66464CF2}"/>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Statistical analysis based on Summer Food Service</a:t>
            </a:r>
          </a:p>
        </p:txBody>
      </p:sp>
      <p:sp>
        <p:nvSpPr>
          <p:cNvPr id="2061" name="Rectangle 2060">
            <a:extLst>
              <a:ext uri="{FF2B5EF4-FFF2-40B4-BE49-F238E27FC236}">
                <a16:creationId xmlns:a16="http://schemas.microsoft.com/office/drawing/2014/main" id="{F5FC8F60-CBEF-B58B-AFAA-3A6321877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DAFBCE-58AA-3C20-C3F7-D2ED5E380E9D}"/>
              </a:ext>
            </a:extLst>
          </p:cNvPr>
          <p:cNvSpPr>
            <a:spLocks noGrp="1"/>
          </p:cNvSpPr>
          <p:nvPr>
            <p:ph idx="1"/>
          </p:nvPr>
        </p:nvSpPr>
        <p:spPr>
          <a:xfrm>
            <a:off x="283723" y="2292733"/>
            <a:ext cx="5812277" cy="3813303"/>
          </a:xfrm>
        </p:spPr>
        <p:txBody>
          <a:bodyPr>
            <a:normAutofit/>
          </a:bodyPr>
          <a:lstStyle/>
          <a:p>
            <a:r>
              <a:rPr lang="en-US" sz="1200" dirty="0"/>
              <a:t>Counties with above‑median summer foodservice participation show slightly </a:t>
            </a:r>
            <a:r>
              <a:rPr lang="en-US" sz="1200" b="1" dirty="0"/>
              <a:t>higher</a:t>
            </a:r>
            <a:r>
              <a:rPr lang="en-US" sz="1200" dirty="0"/>
              <a:t> food insecurity (+0.35 pp), but </a:t>
            </a:r>
            <a:r>
              <a:rPr lang="en-US" sz="1200" b="1" dirty="0"/>
              <a:t>lower</a:t>
            </a:r>
            <a:r>
              <a:rPr lang="en-US" sz="1200" dirty="0"/>
              <a:t> adult obesity (−1.70 pp) and </a:t>
            </a:r>
            <a:r>
              <a:rPr lang="en-US" sz="1200" b="1" dirty="0"/>
              <a:t>lower</a:t>
            </a:r>
            <a:r>
              <a:rPr lang="en-US" sz="1200" dirty="0"/>
              <a:t> adult diabetes (−0.39 pp) compared to below‑median counties.</a:t>
            </a:r>
          </a:p>
          <a:p>
            <a:r>
              <a:rPr lang="en-US" sz="1200" dirty="0"/>
              <a:t>All group differences were significant by independent‑samples t‑tests (food insecurity: t=2.37, p=0.018; obesity: t=–7.51, p&lt;0.001; diabetes: t=–2.24, p=0.025) with unequal variances confirmed by Levene’s tests; Mann–Whitney U tests were significant for obesity (p&lt;0.001), borderline for diabetes (p=0.051), and non‑significant for food insecurity (p=0.495).</a:t>
            </a:r>
          </a:p>
          <a:p>
            <a:r>
              <a:rPr lang="en-US" sz="1200" dirty="0"/>
              <a:t>Effect sizes were small for food insecurity (Cohen’s d=0.17) and diabetes (d=–0.16), and medium for obesity (d=–0.54).</a:t>
            </a:r>
          </a:p>
          <a:p>
            <a:r>
              <a:rPr lang="en-US" sz="1200" dirty="0"/>
              <a:t>These findings suggest higher summer foodservice participation is associated with modest improvements in county‑level obesity and diabetes rates, despite a slight increase in measured food insecurity.</a:t>
            </a:r>
          </a:p>
        </p:txBody>
      </p:sp>
      <p:sp>
        <p:nvSpPr>
          <p:cNvPr id="2063" name="Rectangle 2062">
            <a:extLst>
              <a:ext uri="{FF2B5EF4-FFF2-40B4-BE49-F238E27FC236}">
                <a16:creationId xmlns:a16="http://schemas.microsoft.com/office/drawing/2014/main" id="{685C203F-29D5-428A-2105-469365702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CE20CDF4-77E5-0357-D10C-D35EE67D1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a:extLst>
              <a:ext uri="{FF2B5EF4-FFF2-40B4-BE49-F238E27FC236}">
                <a16:creationId xmlns:a16="http://schemas.microsoft.com/office/drawing/2014/main" id="{D20C2D47-91EB-D460-C834-DA507E221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82" y="697457"/>
            <a:ext cx="1913376" cy="147055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1DD6966-28CF-4788-F119-B296CE130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8585" y="623706"/>
            <a:ext cx="2215307" cy="175298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03BDF25B-EFCD-5C71-F4AD-F2BED3C13E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1286" y="2616028"/>
            <a:ext cx="1910072" cy="1470557"/>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89AA82F6-B531-4207-A5CE-8FD94A3A05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1321" y="2552508"/>
            <a:ext cx="2199897" cy="1752983"/>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a:extLst>
              <a:ext uri="{FF2B5EF4-FFF2-40B4-BE49-F238E27FC236}">
                <a16:creationId xmlns:a16="http://schemas.microsoft.com/office/drawing/2014/main" id="{95F079AF-300D-A46E-4451-9440C9561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5704" y="4574145"/>
            <a:ext cx="2037931" cy="153189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DB053EE2-AC6B-B4CB-FA11-15B22A5B17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7610" y="4510623"/>
            <a:ext cx="2212361" cy="172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1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E46FCB-B8E1-E026-666C-AA07ED5838AB}"/>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952E05A6-518C-E32A-B42B-682DB4EDA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0CF30-09A5-6BFB-34F3-7751E4433ACA}"/>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Causal Inferencing based on Summer Food Service</a:t>
            </a:r>
          </a:p>
        </p:txBody>
      </p:sp>
      <p:sp>
        <p:nvSpPr>
          <p:cNvPr id="2061" name="Rectangle 2060">
            <a:extLst>
              <a:ext uri="{FF2B5EF4-FFF2-40B4-BE49-F238E27FC236}">
                <a16:creationId xmlns:a16="http://schemas.microsoft.com/office/drawing/2014/main" id="{658869F0-DC3D-7DA4-B4C3-2AB0B48D8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B81E1E-E6C2-7B15-58AC-37B91AC77AF9}"/>
              </a:ext>
            </a:extLst>
          </p:cNvPr>
          <p:cNvSpPr>
            <a:spLocks noGrp="1"/>
          </p:cNvSpPr>
          <p:nvPr>
            <p:ph idx="1"/>
          </p:nvPr>
        </p:nvSpPr>
        <p:spPr>
          <a:xfrm>
            <a:off x="283723" y="2292733"/>
            <a:ext cx="5812277" cy="3813303"/>
          </a:xfrm>
        </p:spPr>
        <p:txBody>
          <a:bodyPr>
            <a:normAutofit/>
          </a:bodyPr>
          <a:lstStyle/>
          <a:p>
            <a:r>
              <a:rPr lang="en-US" sz="1100" b="1" dirty="0"/>
              <a:t>Higher summer foodservice participation causally increases food insecurity by ~0.72 percentage points</a:t>
            </a:r>
            <a:r>
              <a:rPr lang="en-US" sz="1100" dirty="0"/>
              <a:t> (PSM ATE; p=0.005) — IPTW confirms a similar increase (+0.92 pp; p&lt;0.001).</a:t>
            </a:r>
          </a:p>
          <a:p>
            <a:r>
              <a:rPr lang="en-US" sz="1100" b="1" dirty="0"/>
              <a:t>Higher summer foodservice participation causally reduces adult obesity prevalence by ~0.73 percentage points</a:t>
            </a:r>
            <a:r>
              <a:rPr lang="en-US" sz="1100" dirty="0"/>
              <a:t> (PSM ATE; p=0.013) — IPTW shows a comparable reduction (−0.60 pp; p=0.009).</a:t>
            </a:r>
          </a:p>
          <a:p>
            <a:r>
              <a:rPr lang="en-US" sz="1100" b="1" dirty="0"/>
              <a:t>No statistically significant causal effect on adult diabetes</a:t>
            </a:r>
            <a:r>
              <a:rPr lang="en-US" sz="1100" dirty="0"/>
              <a:t> (PSM ATE p=0.412; IPTW p=0.649), indicating null findings across estimation methods.</a:t>
            </a:r>
          </a:p>
          <a:p>
            <a:r>
              <a:rPr lang="en-US" sz="1100" b="1" dirty="0"/>
              <a:t>Recommendation:</a:t>
            </a:r>
            <a:r>
              <a:rPr lang="en-US" sz="1100" dirty="0"/>
              <a:t> Expand summer foodservice programming to capitalize on its protective effect against obesity, but pair with targeted anti‑food‑insecurity interventions to mitigate its unintended increase in measured food insecurity.</a:t>
            </a:r>
          </a:p>
        </p:txBody>
      </p:sp>
      <p:sp>
        <p:nvSpPr>
          <p:cNvPr id="2063" name="Rectangle 2062">
            <a:extLst>
              <a:ext uri="{FF2B5EF4-FFF2-40B4-BE49-F238E27FC236}">
                <a16:creationId xmlns:a16="http://schemas.microsoft.com/office/drawing/2014/main" id="{DACEF9BB-29EB-AD07-1F7C-096EAE9E4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C8A79C1A-B66F-A3D9-5406-C060C0FFC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DE05155-BF8C-A015-0499-A5BBCA167E12}"/>
              </a:ext>
            </a:extLst>
          </p:cNvPr>
          <p:cNvSpPr/>
          <p:nvPr/>
        </p:nvSpPr>
        <p:spPr>
          <a:xfrm>
            <a:off x="7037961" y="927635"/>
            <a:ext cx="2616200" cy="99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Confounders</a:t>
            </a:r>
          </a:p>
        </p:txBody>
      </p:sp>
      <p:sp>
        <p:nvSpPr>
          <p:cNvPr id="5" name="Oval 4">
            <a:extLst>
              <a:ext uri="{FF2B5EF4-FFF2-40B4-BE49-F238E27FC236}">
                <a16:creationId xmlns:a16="http://schemas.microsoft.com/office/drawing/2014/main" id="{06C8D4FF-73F1-6978-5ADF-11F311FE83AF}"/>
              </a:ext>
            </a:extLst>
          </p:cNvPr>
          <p:cNvSpPr/>
          <p:nvPr/>
        </p:nvSpPr>
        <p:spPr>
          <a:xfrm>
            <a:off x="6303523" y="2919418"/>
            <a:ext cx="1316477" cy="704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High Summer Food service </a:t>
            </a:r>
          </a:p>
        </p:txBody>
      </p:sp>
      <p:sp>
        <p:nvSpPr>
          <p:cNvPr id="6" name="Oval 5">
            <a:extLst>
              <a:ext uri="{FF2B5EF4-FFF2-40B4-BE49-F238E27FC236}">
                <a16:creationId xmlns:a16="http://schemas.microsoft.com/office/drawing/2014/main" id="{7C6B9433-6E0D-8DCE-20A4-E4561111608C}"/>
              </a:ext>
            </a:extLst>
          </p:cNvPr>
          <p:cNvSpPr/>
          <p:nvPr/>
        </p:nvSpPr>
        <p:spPr>
          <a:xfrm>
            <a:off x="8974668" y="2885550"/>
            <a:ext cx="1546286" cy="7720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Obesity, Diabetes,</a:t>
            </a:r>
          </a:p>
          <a:p>
            <a:pPr algn="ctr"/>
            <a:r>
              <a:rPr lang="en-US" sz="1200" dirty="0"/>
              <a:t>Food Insecurity</a:t>
            </a:r>
          </a:p>
        </p:txBody>
      </p:sp>
      <p:cxnSp>
        <p:nvCxnSpPr>
          <p:cNvPr id="8" name="Straight Arrow Connector 7">
            <a:extLst>
              <a:ext uri="{FF2B5EF4-FFF2-40B4-BE49-F238E27FC236}">
                <a16:creationId xmlns:a16="http://schemas.microsoft.com/office/drawing/2014/main" id="{A110262E-761B-1A93-5B3A-42C8E81A9472}"/>
              </a:ext>
            </a:extLst>
          </p:cNvPr>
          <p:cNvCxnSpPr>
            <a:stCxn id="5" idx="6"/>
            <a:endCxn id="6" idx="2"/>
          </p:cNvCxnSpPr>
          <p:nvPr/>
        </p:nvCxnSpPr>
        <p:spPr>
          <a:xfrm flipV="1">
            <a:off x="7620000" y="3271575"/>
            <a:ext cx="13546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EDAF7EA-2D32-F057-4DFC-7591A7193963}"/>
              </a:ext>
            </a:extLst>
          </p:cNvPr>
          <p:cNvCxnSpPr>
            <a:stCxn id="4" idx="3"/>
            <a:endCxn id="5" idx="0"/>
          </p:cNvCxnSpPr>
          <p:nvPr/>
        </p:nvCxnSpPr>
        <p:spPr>
          <a:xfrm flipH="1">
            <a:off x="6961762" y="1778128"/>
            <a:ext cx="459333" cy="114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2B1326-ABA9-2FD2-4BFA-783D92829F5F}"/>
              </a:ext>
            </a:extLst>
          </p:cNvPr>
          <p:cNvCxnSpPr>
            <a:stCxn id="4" idx="5"/>
            <a:endCxn id="6" idx="0"/>
          </p:cNvCxnSpPr>
          <p:nvPr/>
        </p:nvCxnSpPr>
        <p:spPr>
          <a:xfrm>
            <a:off x="9271027" y="1778128"/>
            <a:ext cx="476784" cy="110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F0DBC52-0E01-CA08-6322-5F287DD2F169}"/>
              </a:ext>
            </a:extLst>
          </p:cNvPr>
          <p:cNvSpPr/>
          <p:nvPr/>
        </p:nvSpPr>
        <p:spPr>
          <a:xfrm>
            <a:off x="6773334" y="4233075"/>
            <a:ext cx="3217334" cy="249791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lumMod val="50000"/>
                  </a:schemeClr>
                </a:solidFill>
              </a:rPr>
              <a:t>Confounders:</a:t>
            </a:r>
          </a:p>
          <a:p>
            <a:pPr marL="171450" indent="-171450">
              <a:buFont typeface="Arial" panose="020B0604020202020204" pitchFamily="34" charset="0"/>
              <a:buChar char="•"/>
            </a:pPr>
            <a:r>
              <a:rPr lang="en-US" sz="1200" dirty="0">
                <a:solidFill>
                  <a:schemeClr val="bg1">
                    <a:lumMod val="50000"/>
                  </a:schemeClr>
                </a:solidFill>
              </a:rPr>
              <a:t>Food Access &amp; Availability Indicators</a:t>
            </a:r>
            <a:br>
              <a:rPr lang="en-US" sz="1200" dirty="0">
                <a:solidFill>
                  <a:schemeClr val="bg1">
                    <a:lumMod val="50000"/>
                  </a:schemeClr>
                </a:solidFill>
              </a:rPr>
            </a:br>
            <a:r>
              <a:rPr lang="en-US" sz="1200" dirty="0">
                <a:solidFill>
                  <a:schemeClr val="bg1">
                    <a:lumMod val="50000"/>
                  </a:schemeClr>
                </a:solidFill>
              </a:rPr>
              <a:t>Food Store &amp; Restaurant Density (per 1,000 population)</a:t>
            </a:r>
          </a:p>
          <a:p>
            <a:pPr marL="171450" indent="-171450">
              <a:buFont typeface="Arial" panose="020B0604020202020204" pitchFamily="34" charset="0"/>
              <a:buChar char="•"/>
            </a:pPr>
            <a:r>
              <a:rPr lang="en-US" sz="1200" dirty="0">
                <a:solidFill>
                  <a:schemeClr val="bg1">
                    <a:lumMod val="50000"/>
                  </a:schemeClr>
                </a:solidFill>
              </a:rPr>
              <a:t>Nutrition Assistance Program Participation</a:t>
            </a:r>
          </a:p>
          <a:p>
            <a:pPr marL="171450" indent="-171450">
              <a:buFont typeface="Arial" panose="020B0604020202020204" pitchFamily="34" charset="0"/>
              <a:buChar char="•"/>
            </a:pPr>
            <a:r>
              <a:rPr lang="en-US" sz="1200" dirty="0">
                <a:solidFill>
                  <a:schemeClr val="bg1">
                    <a:lumMod val="50000"/>
                  </a:schemeClr>
                </a:solidFill>
              </a:rPr>
              <a:t>Local Food &amp; Agricultural Resources</a:t>
            </a:r>
          </a:p>
          <a:p>
            <a:pPr marL="171450" indent="-171450">
              <a:buFont typeface="Arial" panose="020B0604020202020204" pitchFamily="34" charset="0"/>
              <a:buChar char="•"/>
            </a:pPr>
            <a:r>
              <a:rPr lang="en-US" sz="1200" dirty="0">
                <a:solidFill>
                  <a:schemeClr val="bg1">
                    <a:lumMod val="50000"/>
                  </a:schemeClr>
                </a:solidFill>
              </a:rPr>
              <a:t>Demographic Indicators</a:t>
            </a:r>
          </a:p>
          <a:p>
            <a:pPr marL="171450" indent="-171450">
              <a:buFont typeface="Arial" panose="020B0604020202020204" pitchFamily="34" charset="0"/>
              <a:buChar char="•"/>
            </a:pPr>
            <a:r>
              <a:rPr lang="en-US" sz="1200" dirty="0">
                <a:solidFill>
                  <a:schemeClr val="bg1">
                    <a:lumMod val="50000"/>
                  </a:schemeClr>
                </a:solidFill>
              </a:rPr>
              <a:t>Socioeconomic &amp; Geographic Indicators</a:t>
            </a:r>
          </a:p>
          <a:p>
            <a:pPr marL="171450" indent="-171450">
              <a:buFont typeface="Arial" panose="020B0604020202020204" pitchFamily="34" charset="0"/>
              <a:buChar char="•"/>
            </a:pPr>
            <a:r>
              <a:rPr lang="en-US" sz="1200">
                <a:solidFill>
                  <a:schemeClr val="bg1">
                    <a:lumMod val="50000"/>
                  </a:schemeClr>
                </a:solidFill>
              </a:rPr>
              <a:t>Food Desert Indicator</a:t>
            </a:r>
          </a:p>
          <a:p>
            <a:endParaRPr lang="en-US" sz="1200" dirty="0">
              <a:solidFill>
                <a:schemeClr val="bg1">
                  <a:lumMod val="50000"/>
                </a:schemeClr>
              </a:solidFill>
            </a:endParaRPr>
          </a:p>
          <a:p>
            <a:endParaRPr lang="en-US" sz="1200">
              <a:solidFill>
                <a:schemeClr val="bg1">
                  <a:lumMod val="50000"/>
                </a:schemeClr>
              </a:solidFill>
            </a:endParaRPr>
          </a:p>
        </p:txBody>
      </p:sp>
    </p:spTree>
    <p:extLst>
      <p:ext uri="{BB962C8B-B14F-4D97-AF65-F5344CB8AC3E}">
        <p14:creationId xmlns:p14="http://schemas.microsoft.com/office/powerpoint/2010/main" val="86386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40C7DF-8EBC-1C61-4790-1C715196F54E}"/>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510F02E3-6FD6-2AD5-698E-43233088A7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A722A-75ED-C181-0D46-B9DCD5A9B485}"/>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Statistical analysis based on Fitness center</a:t>
            </a:r>
          </a:p>
        </p:txBody>
      </p:sp>
      <p:sp>
        <p:nvSpPr>
          <p:cNvPr id="2061" name="Rectangle 2060">
            <a:extLst>
              <a:ext uri="{FF2B5EF4-FFF2-40B4-BE49-F238E27FC236}">
                <a16:creationId xmlns:a16="http://schemas.microsoft.com/office/drawing/2014/main" id="{B640A93F-7FF5-F059-2B3C-1D5FC7401D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670D48-5A3C-F113-803D-2C20192ACA29}"/>
              </a:ext>
            </a:extLst>
          </p:cNvPr>
          <p:cNvSpPr>
            <a:spLocks noGrp="1"/>
          </p:cNvSpPr>
          <p:nvPr>
            <p:ph idx="1"/>
          </p:nvPr>
        </p:nvSpPr>
        <p:spPr>
          <a:xfrm>
            <a:off x="283723" y="2292733"/>
            <a:ext cx="5812277" cy="3813303"/>
          </a:xfrm>
        </p:spPr>
        <p:txBody>
          <a:bodyPr>
            <a:normAutofit/>
          </a:bodyPr>
          <a:lstStyle/>
          <a:p>
            <a:r>
              <a:rPr lang="en-US" sz="1100" dirty="0"/>
              <a:t>Counties with above‑median recreation/facility participation show virtually no change in food insecurity (+0.07 pp), but lower adult obesity (−0.78 pp) and lower adult diabetes (−0.78 pp) compared to below‑median counties.</a:t>
            </a:r>
          </a:p>
          <a:p>
            <a:r>
              <a:rPr lang="en-US" sz="1100" dirty="0"/>
              <a:t>All group differences were non‑significant for food insecurity (t=0.451, p=0.652; Levene’s p=0.0074 → unequal variances; Mann–Whitney p=0.676), significant for obesity (t=–3.152, p=0.0017; Levene’s p=0.0054 → unequal variances; Mann–Whitney p=0.0005), and significant for diabetes (t=–4.361, p&lt;0.001; Levene’s p=0.528 → equal variances; Mann–Whitney p&lt;0.001).</a:t>
            </a:r>
          </a:p>
          <a:p>
            <a:r>
              <a:rPr lang="en-US" sz="1100" dirty="0"/>
              <a:t>Effect sizes were negligible for food insecurity (Cohen’s d=0.035), small for obesity (d=–0.239) and diabetes (d=–0.325).</a:t>
            </a:r>
          </a:p>
          <a:p>
            <a:r>
              <a:rPr lang="en-US" sz="1100" dirty="0"/>
              <a:t>Recommendation: Scale up county recreation/facility programming to help reduce obesity and diabetes at the population level, while continuing to monitor food insecurity (no adverse effect detected).</a:t>
            </a:r>
            <a:endParaRPr lang="en-US" sz="1200" dirty="0"/>
          </a:p>
        </p:txBody>
      </p:sp>
      <p:sp>
        <p:nvSpPr>
          <p:cNvPr id="2063" name="Rectangle 2062">
            <a:extLst>
              <a:ext uri="{FF2B5EF4-FFF2-40B4-BE49-F238E27FC236}">
                <a16:creationId xmlns:a16="http://schemas.microsoft.com/office/drawing/2014/main" id="{A4721EF9-3AD8-0F31-5DB5-21C96AC6B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352FDF0D-BDFD-808C-DE73-C0FFFA614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3AACF4BF-F059-D2C2-D068-DD3CBE9F0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981" y="694564"/>
            <a:ext cx="1913376" cy="14705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2BD2431-3AF2-B5BE-757C-69FAAA5C5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2526" y="637611"/>
            <a:ext cx="1959059" cy="156107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1183AA0-2132-34B6-9C42-0D4CA65E4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0214" y="2552508"/>
            <a:ext cx="1910073" cy="147055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8F7B7EB2-0DC5-B39A-14F1-1BE49877C9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0042" y="2552508"/>
            <a:ext cx="1910072" cy="152203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68F8E37C-15CF-53FA-9154-57775C7803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2961" y="4510623"/>
            <a:ext cx="2004577" cy="1575374"/>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0D95B672-BA1B-6C48-61D4-56CE8FF70A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17455" y="4509999"/>
            <a:ext cx="1966862" cy="152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9E13-FF75-3D3D-8591-9C9FD4227A8F}"/>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68C6249C-0CB9-00AE-6DF5-145E71A36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D89A8-3D3C-68A4-36CA-D14148818E66}"/>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Causal Inferencing based on Fitness center</a:t>
            </a:r>
          </a:p>
        </p:txBody>
      </p:sp>
      <p:sp>
        <p:nvSpPr>
          <p:cNvPr id="2061" name="Rectangle 2060">
            <a:extLst>
              <a:ext uri="{FF2B5EF4-FFF2-40B4-BE49-F238E27FC236}">
                <a16:creationId xmlns:a16="http://schemas.microsoft.com/office/drawing/2014/main" id="{5CAB4BBF-AAC6-37EC-1934-96CB63BA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CE75BA-01B2-B00E-AED8-7E4651D7F918}"/>
              </a:ext>
            </a:extLst>
          </p:cNvPr>
          <p:cNvSpPr>
            <a:spLocks noGrp="1"/>
          </p:cNvSpPr>
          <p:nvPr>
            <p:ph idx="1"/>
          </p:nvPr>
        </p:nvSpPr>
        <p:spPr>
          <a:xfrm>
            <a:off x="283723" y="2292733"/>
            <a:ext cx="5812277" cy="3813303"/>
          </a:xfrm>
        </p:spPr>
        <p:txBody>
          <a:bodyPr>
            <a:normAutofit/>
          </a:bodyPr>
          <a:lstStyle/>
          <a:p>
            <a:r>
              <a:rPr lang="en-US" sz="1050" dirty="0"/>
              <a:t>Higher recreation/facility participation shows a non‑significant increase in food insecurity (+0.21 pp; PSM ATE p=0.136) — IPTW yields a borderline increase (+0.30 pp; p=0.053).</a:t>
            </a:r>
          </a:p>
          <a:p>
            <a:r>
              <a:rPr lang="en-US" sz="1050" dirty="0"/>
              <a:t>No statistically significant causal effect on adult obesity (PSM ATE p=0.867; IPTW p=0.674).</a:t>
            </a:r>
          </a:p>
          <a:p>
            <a:r>
              <a:rPr lang="en-US" sz="1050" dirty="0"/>
              <a:t>No statistically significant causal effect on adult diabetes (PSM ATE p=0.236; IPTW p=0.311).</a:t>
            </a:r>
          </a:p>
          <a:p>
            <a:r>
              <a:rPr lang="en-US" sz="1050" b="1" dirty="0"/>
              <a:t>Recommendation:</a:t>
            </a:r>
            <a:r>
              <a:rPr lang="en-US" sz="1050" dirty="0"/>
              <a:t> Given null causal impacts on food insecurity, obesity, and diabetes, resources should be prioritized toward interventions with demonstrated health benefits (e.g., summer foodservice). Continue monitoring recreation/facility programming for potential subgroup effects but de‑prioritize it as a standalone strategy for reducing county‑level food insecurity or chronic disease prevalence.</a:t>
            </a:r>
            <a:endParaRPr lang="en-US" sz="1100" dirty="0"/>
          </a:p>
        </p:txBody>
      </p:sp>
      <p:sp>
        <p:nvSpPr>
          <p:cNvPr id="2063" name="Rectangle 2062">
            <a:extLst>
              <a:ext uri="{FF2B5EF4-FFF2-40B4-BE49-F238E27FC236}">
                <a16:creationId xmlns:a16="http://schemas.microsoft.com/office/drawing/2014/main" id="{213FE9C2-EF07-451F-C42F-78C404907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B5FE4EF5-5625-958A-FE28-33DD9C918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64856B1-DE55-C1D5-B1A7-39888927AF28}"/>
              </a:ext>
            </a:extLst>
          </p:cNvPr>
          <p:cNvSpPr/>
          <p:nvPr/>
        </p:nvSpPr>
        <p:spPr>
          <a:xfrm>
            <a:off x="7037961" y="927635"/>
            <a:ext cx="2616200" cy="99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Confounders</a:t>
            </a:r>
          </a:p>
        </p:txBody>
      </p:sp>
      <p:sp>
        <p:nvSpPr>
          <p:cNvPr id="5" name="Oval 4">
            <a:extLst>
              <a:ext uri="{FF2B5EF4-FFF2-40B4-BE49-F238E27FC236}">
                <a16:creationId xmlns:a16="http://schemas.microsoft.com/office/drawing/2014/main" id="{CD11CBDB-1EAA-7F93-E654-F7E0768CD319}"/>
              </a:ext>
            </a:extLst>
          </p:cNvPr>
          <p:cNvSpPr/>
          <p:nvPr/>
        </p:nvSpPr>
        <p:spPr>
          <a:xfrm>
            <a:off x="6303523" y="2919418"/>
            <a:ext cx="1316477" cy="704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High Fitness centers</a:t>
            </a:r>
          </a:p>
        </p:txBody>
      </p:sp>
      <p:sp>
        <p:nvSpPr>
          <p:cNvPr id="6" name="Oval 5">
            <a:extLst>
              <a:ext uri="{FF2B5EF4-FFF2-40B4-BE49-F238E27FC236}">
                <a16:creationId xmlns:a16="http://schemas.microsoft.com/office/drawing/2014/main" id="{B65B3801-A257-8F66-2E0C-27E59C67FF73}"/>
              </a:ext>
            </a:extLst>
          </p:cNvPr>
          <p:cNvSpPr/>
          <p:nvPr/>
        </p:nvSpPr>
        <p:spPr>
          <a:xfrm>
            <a:off x="8974668" y="2885550"/>
            <a:ext cx="1546286" cy="7720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Obesity, Diabetes,</a:t>
            </a:r>
          </a:p>
          <a:p>
            <a:pPr algn="ctr"/>
            <a:r>
              <a:rPr lang="en-US" sz="1200" dirty="0"/>
              <a:t>Food Insecurity</a:t>
            </a:r>
          </a:p>
        </p:txBody>
      </p:sp>
      <p:cxnSp>
        <p:nvCxnSpPr>
          <p:cNvPr id="8" name="Straight Arrow Connector 7">
            <a:extLst>
              <a:ext uri="{FF2B5EF4-FFF2-40B4-BE49-F238E27FC236}">
                <a16:creationId xmlns:a16="http://schemas.microsoft.com/office/drawing/2014/main" id="{E367C1E8-5B81-3AD8-C877-FBC862191C14}"/>
              </a:ext>
            </a:extLst>
          </p:cNvPr>
          <p:cNvCxnSpPr>
            <a:stCxn id="5" idx="6"/>
            <a:endCxn id="6" idx="2"/>
          </p:cNvCxnSpPr>
          <p:nvPr/>
        </p:nvCxnSpPr>
        <p:spPr>
          <a:xfrm flipV="1">
            <a:off x="7620000" y="3271575"/>
            <a:ext cx="13546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1BE274-67D9-52FE-185D-97766BC8653D}"/>
              </a:ext>
            </a:extLst>
          </p:cNvPr>
          <p:cNvCxnSpPr>
            <a:stCxn id="4" idx="3"/>
            <a:endCxn id="5" idx="0"/>
          </p:cNvCxnSpPr>
          <p:nvPr/>
        </p:nvCxnSpPr>
        <p:spPr>
          <a:xfrm flipH="1">
            <a:off x="6961762" y="1778128"/>
            <a:ext cx="459333" cy="114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3A656F-21AC-8A2C-318A-BF569BAFA56C}"/>
              </a:ext>
            </a:extLst>
          </p:cNvPr>
          <p:cNvCxnSpPr>
            <a:stCxn id="4" idx="5"/>
            <a:endCxn id="6" idx="0"/>
          </p:cNvCxnSpPr>
          <p:nvPr/>
        </p:nvCxnSpPr>
        <p:spPr>
          <a:xfrm>
            <a:off x="9271027" y="1778128"/>
            <a:ext cx="476784" cy="110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26CDC9D-E0FC-9F46-5DAF-9F5055EB3B78}"/>
              </a:ext>
            </a:extLst>
          </p:cNvPr>
          <p:cNvSpPr/>
          <p:nvPr/>
        </p:nvSpPr>
        <p:spPr>
          <a:xfrm>
            <a:off x="6773334" y="4233075"/>
            <a:ext cx="3217334" cy="249791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lumMod val="50000"/>
                  </a:schemeClr>
                </a:solidFill>
              </a:rPr>
              <a:t>Confounders:</a:t>
            </a:r>
          </a:p>
          <a:p>
            <a:pPr marL="171450" indent="-171450">
              <a:buFont typeface="Arial" panose="020B0604020202020204" pitchFamily="34" charset="0"/>
              <a:buChar char="•"/>
            </a:pPr>
            <a:r>
              <a:rPr lang="en-US" sz="1200" dirty="0">
                <a:solidFill>
                  <a:schemeClr val="bg1">
                    <a:lumMod val="50000"/>
                  </a:schemeClr>
                </a:solidFill>
              </a:rPr>
              <a:t>Food Access &amp; Availability Indicators</a:t>
            </a:r>
            <a:br>
              <a:rPr lang="en-US" sz="1200" dirty="0">
                <a:solidFill>
                  <a:schemeClr val="bg1">
                    <a:lumMod val="50000"/>
                  </a:schemeClr>
                </a:solidFill>
              </a:rPr>
            </a:br>
            <a:r>
              <a:rPr lang="en-US" sz="1200" dirty="0">
                <a:solidFill>
                  <a:schemeClr val="bg1">
                    <a:lumMod val="50000"/>
                  </a:schemeClr>
                </a:solidFill>
              </a:rPr>
              <a:t>Food Store &amp; Restaurant Density (per 1,000 population)</a:t>
            </a:r>
          </a:p>
          <a:p>
            <a:pPr marL="171450" indent="-171450">
              <a:buFont typeface="Arial" panose="020B0604020202020204" pitchFamily="34" charset="0"/>
              <a:buChar char="•"/>
            </a:pPr>
            <a:r>
              <a:rPr lang="en-US" sz="1200" dirty="0">
                <a:solidFill>
                  <a:schemeClr val="bg1">
                    <a:lumMod val="50000"/>
                  </a:schemeClr>
                </a:solidFill>
              </a:rPr>
              <a:t>Nutrition Assistance Program Participation</a:t>
            </a:r>
          </a:p>
          <a:p>
            <a:pPr marL="171450" indent="-171450">
              <a:buFont typeface="Arial" panose="020B0604020202020204" pitchFamily="34" charset="0"/>
              <a:buChar char="•"/>
            </a:pPr>
            <a:r>
              <a:rPr lang="en-US" sz="1200" dirty="0">
                <a:solidFill>
                  <a:schemeClr val="bg1">
                    <a:lumMod val="50000"/>
                  </a:schemeClr>
                </a:solidFill>
              </a:rPr>
              <a:t>Local Food &amp; Agricultural Resources</a:t>
            </a:r>
          </a:p>
          <a:p>
            <a:pPr marL="171450" indent="-171450">
              <a:buFont typeface="Arial" panose="020B0604020202020204" pitchFamily="34" charset="0"/>
              <a:buChar char="•"/>
            </a:pPr>
            <a:r>
              <a:rPr lang="en-US" sz="1200" dirty="0">
                <a:solidFill>
                  <a:schemeClr val="bg1">
                    <a:lumMod val="50000"/>
                  </a:schemeClr>
                </a:solidFill>
              </a:rPr>
              <a:t>Demographic Indicators</a:t>
            </a:r>
          </a:p>
          <a:p>
            <a:pPr marL="171450" indent="-171450">
              <a:buFont typeface="Arial" panose="020B0604020202020204" pitchFamily="34" charset="0"/>
              <a:buChar char="•"/>
            </a:pPr>
            <a:r>
              <a:rPr lang="en-US" sz="1200" dirty="0">
                <a:solidFill>
                  <a:schemeClr val="bg1">
                    <a:lumMod val="50000"/>
                  </a:schemeClr>
                </a:solidFill>
              </a:rPr>
              <a:t>Socioeconomic &amp; Geographic Indicators</a:t>
            </a:r>
          </a:p>
          <a:p>
            <a:pPr marL="171450" indent="-171450">
              <a:buFont typeface="Arial" panose="020B0604020202020204" pitchFamily="34" charset="0"/>
              <a:buChar char="•"/>
            </a:pPr>
            <a:r>
              <a:rPr lang="en-US" sz="1200">
                <a:solidFill>
                  <a:schemeClr val="bg1">
                    <a:lumMod val="50000"/>
                  </a:schemeClr>
                </a:solidFill>
              </a:rPr>
              <a:t>Food Desert Indicator</a:t>
            </a:r>
          </a:p>
          <a:p>
            <a:pPr marL="171450" indent="-171450">
              <a:buFont typeface="Arial" panose="020B0604020202020204" pitchFamily="34" charset="0"/>
              <a:buChar char="•"/>
            </a:pPr>
            <a:endParaRPr lang="en-US" sz="1200">
              <a:solidFill>
                <a:schemeClr val="bg1">
                  <a:lumMod val="50000"/>
                </a:schemeClr>
              </a:solidFill>
            </a:endParaRPr>
          </a:p>
          <a:p>
            <a:endParaRPr lang="en-US" sz="1200" dirty="0">
              <a:solidFill>
                <a:schemeClr val="bg1">
                  <a:lumMod val="50000"/>
                </a:schemeClr>
              </a:solidFill>
            </a:endParaRPr>
          </a:p>
          <a:p>
            <a:endParaRPr lang="en-US" sz="1200">
              <a:solidFill>
                <a:schemeClr val="bg1">
                  <a:lumMod val="50000"/>
                </a:schemeClr>
              </a:solidFill>
            </a:endParaRPr>
          </a:p>
        </p:txBody>
      </p:sp>
    </p:spTree>
    <p:extLst>
      <p:ext uri="{BB962C8B-B14F-4D97-AF65-F5344CB8AC3E}">
        <p14:creationId xmlns:p14="http://schemas.microsoft.com/office/powerpoint/2010/main" val="2487629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25D56A-9066-5FC1-F3EE-5BB3E4FB67E7}"/>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4B8FD010-1D66-C14D-1DFD-38243C0E4B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50DD7D-F5D6-7F4F-7D2F-367131C49A63}"/>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Statistical analysis based on Child and ADULT care</a:t>
            </a:r>
          </a:p>
        </p:txBody>
      </p:sp>
      <p:sp>
        <p:nvSpPr>
          <p:cNvPr id="2061" name="Rectangle 2060">
            <a:extLst>
              <a:ext uri="{FF2B5EF4-FFF2-40B4-BE49-F238E27FC236}">
                <a16:creationId xmlns:a16="http://schemas.microsoft.com/office/drawing/2014/main" id="{AAA89487-71D0-55CB-D4B8-58EC5AB8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1A3F31-1033-674E-7735-A6BD85D3FBD7}"/>
              </a:ext>
            </a:extLst>
          </p:cNvPr>
          <p:cNvSpPr>
            <a:spLocks noGrp="1"/>
          </p:cNvSpPr>
          <p:nvPr>
            <p:ph idx="1"/>
          </p:nvPr>
        </p:nvSpPr>
        <p:spPr>
          <a:xfrm>
            <a:off x="283723" y="2292733"/>
            <a:ext cx="5812277" cy="3813303"/>
          </a:xfrm>
        </p:spPr>
        <p:txBody>
          <a:bodyPr>
            <a:normAutofit/>
          </a:bodyPr>
          <a:lstStyle/>
          <a:p>
            <a:r>
              <a:rPr lang="en-US" sz="1050" dirty="0"/>
              <a:t>Counties with above‑median CACFP participation show a slight decrease in food insecurity (−0.18 pp), but increases in adult obesity (+0.55 pp) and adult diabetes (+0.38 pp) compared to below‑median counties.</a:t>
            </a:r>
          </a:p>
          <a:p>
            <a:r>
              <a:rPr lang="en-US" sz="1050" dirty="0"/>
              <a:t>All group differences were non‑significant for food insecurity (t=−1.223, p=0.222; Levene’s p=0.362 → equal variances; Mann–Whitney p=0.762), significant for obesity (t=2.333, p=0.0199; Levene’s p=0.0017 → unequal variances; Mann–Whitney p&lt;0.001), and significant for diabetes (t=2.156, p=0.0314; Levene’s p=0.0114 → unequal variances; Mann–Whitney p=0.0199).</a:t>
            </a:r>
          </a:p>
          <a:p>
            <a:r>
              <a:rPr lang="en-US" sz="1050" dirty="0"/>
              <a:t> Effect sizes were negligible for food insecurity (Cohen’s d=–0.087) and small for obesity (d=0.167) and diabetes (d=0.154).</a:t>
            </a:r>
          </a:p>
          <a:p>
            <a:r>
              <a:rPr lang="en-US" sz="1050" dirty="0"/>
              <a:t> </a:t>
            </a:r>
            <a:r>
              <a:rPr lang="en-US" sz="1050" b="1" dirty="0"/>
              <a:t>Recommendation:</a:t>
            </a:r>
            <a:r>
              <a:rPr lang="en-US" sz="1050" dirty="0"/>
              <a:t> Reevaluate CACFP implementation—while it does not worsen food insecurity, its association with small increases in obesity and diabetes suggests the need for program enhancements (e.g., nutrition quality improvements) rather than expansion as a standalone health intervention.</a:t>
            </a:r>
            <a:endParaRPr lang="en-US" sz="1200" dirty="0"/>
          </a:p>
        </p:txBody>
      </p:sp>
      <p:sp>
        <p:nvSpPr>
          <p:cNvPr id="2063" name="Rectangle 2062">
            <a:extLst>
              <a:ext uri="{FF2B5EF4-FFF2-40B4-BE49-F238E27FC236}">
                <a16:creationId xmlns:a16="http://schemas.microsoft.com/office/drawing/2014/main" id="{D5C28844-5855-F520-872E-EE9A540D6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2338D847-57A5-87A7-9E10-9B6140298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77EE9299-81F4-B66D-2B83-76F78B44E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544" y="625670"/>
            <a:ext cx="1922438" cy="139363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058FE0E-62BC-673D-7784-8565E28B0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1695" y="632811"/>
            <a:ext cx="1922438" cy="153189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17DBD7DB-2D9B-DE37-CBD0-D7BB99AED7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770" y="2292733"/>
            <a:ext cx="1953853" cy="158168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F3880387-2FB4-14F2-E51E-BCE5B2920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7594" y="2342726"/>
            <a:ext cx="1899793" cy="151384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E5BEFAB4-35E4-219A-FF8F-A29E0B5E2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7228" y="4413651"/>
            <a:ext cx="1984396" cy="158168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73454545-6AEA-A939-E3E2-5124693BBF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7956" y="4386577"/>
            <a:ext cx="1943045" cy="151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328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D4D82-6BE7-27E3-3DDD-3717129D43F3}"/>
            </a:ext>
          </a:extLst>
        </p:cNvPr>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85EE8AD0-D566-C714-4B01-52E9FE50F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658A3-8A15-1BE4-9AC3-BA8B9B8AEB7B}"/>
              </a:ext>
            </a:extLst>
          </p:cNvPr>
          <p:cNvSpPr>
            <a:spLocks noGrp="1"/>
          </p:cNvSpPr>
          <p:nvPr>
            <p:ph type="title"/>
          </p:nvPr>
        </p:nvSpPr>
        <p:spPr>
          <a:xfrm>
            <a:off x="387026" y="666791"/>
            <a:ext cx="5812278" cy="1531891"/>
          </a:xfrm>
        </p:spPr>
        <p:txBody>
          <a:bodyPr>
            <a:normAutofit/>
          </a:bodyPr>
          <a:lstStyle/>
          <a:p>
            <a:pPr>
              <a:lnSpc>
                <a:spcPct val="110000"/>
              </a:lnSpc>
            </a:pPr>
            <a:r>
              <a:rPr lang="en-US" sz="2700" dirty="0"/>
              <a:t>Causal Inferencing based on Child and ADULT care</a:t>
            </a:r>
          </a:p>
        </p:txBody>
      </p:sp>
      <p:sp>
        <p:nvSpPr>
          <p:cNvPr id="2061" name="Rectangle 2060">
            <a:extLst>
              <a:ext uri="{FF2B5EF4-FFF2-40B4-BE49-F238E27FC236}">
                <a16:creationId xmlns:a16="http://schemas.microsoft.com/office/drawing/2014/main" id="{1F8D62A3-AD99-1FBF-C4CC-2F300756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7BAC62-8808-D323-004D-7106F1586B8E}"/>
              </a:ext>
            </a:extLst>
          </p:cNvPr>
          <p:cNvSpPr>
            <a:spLocks noGrp="1"/>
          </p:cNvSpPr>
          <p:nvPr>
            <p:ph idx="1"/>
          </p:nvPr>
        </p:nvSpPr>
        <p:spPr>
          <a:xfrm>
            <a:off x="283723" y="2292733"/>
            <a:ext cx="5812277" cy="3813303"/>
          </a:xfrm>
        </p:spPr>
        <p:txBody>
          <a:bodyPr>
            <a:normAutofit/>
          </a:bodyPr>
          <a:lstStyle/>
          <a:p>
            <a:r>
              <a:rPr lang="en-US" sz="1000" dirty="0"/>
              <a:t>Higher CACFP participation causally reduces food insecurity by ~0.40 pp (PSM ATE p=0.183; IPTW shows a larger reduction of −2.26 pp, p&lt;0.001).</a:t>
            </a:r>
          </a:p>
          <a:p>
            <a:r>
              <a:rPr lang="en-US" sz="1000" dirty="0"/>
              <a:t>Higher CACFP participation causally increases adult obesity prevalence by ~0.95 pp (PSM ATE p=0.001; IPTW shows an increase of +2.11 pp, p&lt;0.001).</a:t>
            </a:r>
          </a:p>
          <a:p>
            <a:r>
              <a:rPr lang="en-US" sz="1000" dirty="0"/>
              <a:t> Higher CACFP participation causally increases adult diabetes prevalence by ~0.09 pp (PSM ATE p=0.633; IPTW shows an increase of +0.45 pp, p=0.002).</a:t>
            </a:r>
          </a:p>
          <a:p>
            <a:r>
              <a:rPr lang="en-US" sz="1000" b="1" dirty="0"/>
              <a:t>Recommendation:</a:t>
            </a:r>
            <a:r>
              <a:rPr lang="en-US" sz="1000" dirty="0"/>
              <a:t> Continue CACFP expansion to address food insecurity, but urgently revise program nutritional standards (e.g., healthier meal guidelines, obesity‑prevention education) to offset its unintended association with higher obesity and diabetes rates.</a:t>
            </a:r>
            <a:endParaRPr lang="en-US" sz="1100" dirty="0"/>
          </a:p>
        </p:txBody>
      </p:sp>
      <p:sp>
        <p:nvSpPr>
          <p:cNvPr id="2063" name="Rectangle 2062">
            <a:extLst>
              <a:ext uri="{FF2B5EF4-FFF2-40B4-BE49-F238E27FC236}">
                <a16:creationId xmlns:a16="http://schemas.microsoft.com/office/drawing/2014/main" id="{A99A9609-BF92-FAE8-DC16-8C9D63DA4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9653" y="3429000"/>
            <a:ext cx="973808" cy="342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CF855A80-28A3-F7CB-7988-F44319A12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63943" y="1623701"/>
            <a:ext cx="1098343" cy="4501853"/>
          </a:xfrm>
          <a:prstGeom prst="rect">
            <a:avLst/>
          </a:pr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E982522-6130-B377-9C0A-C93F83A55027}"/>
              </a:ext>
            </a:extLst>
          </p:cNvPr>
          <p:cNvSpPr/>
          <p:nvPr/>
        </p:nvSpPr>
        <p:spPr>
          <a:xfrm>
            <a:off x="7037961" y="927635"/>
            <a:ext cx="2616200" cy="9964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Confounders</a:t>
            </a:r>
          </a:p>
        </p:txBody>
      </p:sp>
      <p:sp>
        <p:nvSpPr>
          <p:cNvPr id="5" name="Oval 4">
            <a:extLst>
              <a:ext uri="{FF2B5EF4-FFF2-40B4-BE49-F238E27FC236}">
                <a16:creationId xmlns:a16="http://schemas.microsoft.com/office/drawing/2014/main" id="{309827CA-3471-206C-7ACF-BF2074401563}"/>
              </a:ext>
            </a:extLst>
          </p:cNvPr>
          <p:cNvSpPr/>
          <p:nvPr/>
        </p:nvSpPr>
        <p:spPr>
          <a:xfrm>
            <a:off x="6303523" y="2919418"/>
            <a:ext cx="1316477" cy="7043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High C&amp;A care</a:t>
            </a:r>
          </a:p>
        </p:txBody>
      </p:sp>
      <p:sp>
        <p:nvSpPr>
          <p:cNvPr id="6" name="Oval 5">
            <a:extLst>
              <a:ext uri="{FF2B5EF4-FFF2-40B4-BE49-F238E27FC236}">
                <a16:creationId xmlns:a16="http://schemas.microsoft.com/office/drawing/2014/main" id="{EC69A100-9B08-87D3-56E1-A86BD19941E2}"/>
              </a:ext>
            </a:extLst>
          </p:cNvPr>
          <p:cNvSpPr/>
          <p:nvPr/>
        </p:nvSpPr>
        <p:spPr>
          <a:xfrm>
            <a:off x="8974668" y="2885550"/>
            <a:ext cx="1546286" cy="77204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Obesity, Diabetes,</a:t>
            </a:r>
          </a:p>
          <a:p>
            <a:pPr algn="ctr"/>
            <a:r>
              <a:rPr lang="en-US" sz="1200" dirty="0"/>
              <a:t>Food Insecurity</a:t>
            </a:r>
          </a:p>
        </p:txBody>
      </p:sp>
      <p:cxnSp>
        <p:nvCxnSpPr>
          <p:cNvPr id="8" name="Straight Arrow Connector 7">
            <a:extLst>
              <a:ext uri="{FF2B5EF4-FFF2-40B4-BE49-F238E27FC236}">
                <a16:creationId xmlns:a16="http://schemas.microsoft.com/office/drawing/2014/main" id="{7A1D5D79-5D7E-8D31-EB71-D884A441249E}"/>
              </a:ext>
            </a:extLst>
          </p:cNvPr>
          <p:cNvCxnSpPr>
            <a:stCxn id="5" idx="6"/>
            <a:endCxn id="6" idx="2"/>
          </p:cNvCxnSpPr>
          <p:nvPr/>
        </p:nvCxnSpPr>
        <p:spPr>
          <a:xfrm flipV="1">
            <a:off x="7620000" y="3271575"/>
            <a:ext cx="13546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7AD2067-5485-5A1F-D328-4036F9E6E033}"/>
              </a:ext>
            </a:extLst>
          </p:cNvPr>
          <p:cNvCxnSpPr>
            <a:stCxn id="4" idx="3"/>
            <a:endCxn id="5" idx="0"/>
          </p:cNvCxnSpPr>
          <p:nvPr/>
        </p:nvCxnSpPr>
        <p:spPr>
          <a:xfrm flipH="1">
            <a:off x="6961762" y="1778128"/>
            <a:ext cx="459333" cy="1141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D878E3-70C2-0176-682F-77F3CD2C5450}"/>
              </a:ext>
            </a:extLst>
          </p:cNvPr>
          <p:cNvCxnSpPr>
            <a:stCxn id="4" idx="5"/>
            <a:endCxn id="6" idx="0"/>
          </p:cNvCxnSpPr>
          <p:nvPr/>
        </p:nvCxnSpPr>
        <p:spPr>
          <a:xfrm>
            <a:off x="9271027" y="1778128"/>
            <a:ext cx="476784" cy="1107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459DF52-E65D-14DF-B600-66C33D29C164}"/>
              </a:ext>
            </a:extLst>
          </p:cNvPr>
          <p:cNvSpPr/>
          <p:nvPr/>
        </p:nvSpPr>
        <p:spPr>
          <a:xfrm>
            <a:off x="6773334" y="4233075"/>
            <a:ext cx="3217334" cy="2497917"/>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lumMod val="50000"/>
                  </a:schemeClr>
                </a:solidFill>
              </a:rPr>
              <a:t>Confounders:</a:t>
            </a:r>
          </a:p>
          <a:p>
            <a:pPr marL="171450" indent="-171450">
              <a:buFont typeface="Arial" panose="020B0604020202020204" pitchFamily="34" charset="0"/>
              <a:buChar char="•"/>
            </a:pPr>
            <a:r>
              <a:rPr lang="en-US" sz="1200" dirty="0">
                <a:solidFill>
                  <a:schemeClr val="bg1">
                    <a:lumMod val="50000"/>
                  </a:schemeClr>
                </a:solidFill>
              </a:rPr>
              <a:t>Food Access &amp; Availability Indicators</a:t>
            </a:r>
            <a:br>
              <a:rPr lang="en-US" sz="1200" dirty="0">
                <a:solidFill>
                  <a:schemeClr val="bg1">
                    <a:lumMod val="50000"/>
                  </a:schemeClr>
                </a:solidFill>
              </a:rPr>
            </a:br>
            <a:r>
              <a:rPr lang="en-US" sz="1200" dirty="0">
                <a:solidFill>
                  <a:schemeClr val="bg1">
                    <a:lumMod val="50000"/>
                  </a:schemeClr>
                </a:solidFill>
              </a:rPr>
              <a:t>Food Store &amp; Restaurant Density (per 1,000 population)</a:t>
            </a:r>
          </a:p>
          <a:p>
            <a:pPr marL="171450" indent="-171450">
              <a:buFont typeface="Arial" panose="020B0604020202020204" pitchFamily="34" charset="0"/>
              <a:buChar char="•"/>
            </a:pPr>
            <a:r>
              <a:rPr lang="en-US" sz="1200" dirty="0">
                <a:solidFill>
                  <a:schemeClr val="bg1">
                    <a:lumMod val="50000"/>
                  </a:schemeClr>
                </a:solidFill>
              </a:rPr>
              <a:t>Nutrition Assistance Program Participation</a:t>
            </a:r>
          </a:p>
          <a:p>
            <a:pPr marL="171450" indent="-171450">
              <a:buFont typeface="Arial" panose="020B0604020202020204" pitchFamily="34" charset="0"/>
              <a:buChar char="•"/>
            </a:pPr>
            <a:r>
              <a:rPr lang="en-US" sz="1200" dirty="0">
                <a:solidFill>
                  <a:schemeClr val="bg1">
                    <a:lumMod val="50000"/>
                  </a:schemeClr>
                </a:solidFill>
              </a:rPr>
              <a:t>Local Food &amp; Agricultural Resources</a:t>
            </a:r>
          </a:p>
          <a:p>
            <a:pPr marL="171450" indent="-171450">
              <a:buFont typeface="Arial" panose="020B0604020202020204" pitchFamily="34" charset="0"/>
              <a:buChar char="•"/>
            </a:pPr>
            <a:r>
              <a:rPr lang="en-US" sz="1200" dirty="0">
                <a:solidFill>
                  <a:schemeClr val="bg1">
                    <a:lumMod val="50000"/>
                  </a:schemeClr>
                </a:solidFill>
              </a:rPr>
              <a:t>Demographic Indicators</a:t>
            </a:r>
          </a:p>
          <a:p>
            <a:pPr marL="171450" indent="-171450">
              <a:buFont typeface="Arial" panose="020B0604020202020204" pitchFamily="34" charset="0"/>
              <a:buChar char="•"/>
            </a:pPr>
            <a:r>
              <a:rPr lang="en-US" sz="1200" dirty="0">
                <a:solidFill>
                  <a:schemeClr val="bg1">
                    <a:lumMod val="50000"/>
                  </a:schemeClr>
                </a:solidFill>
              </a:rPr>
              <a:t>Socioeconomic &amp; Geographic Indicators</a:t>
            </a:r>
          </a:p>
          <a:p>
            <a:pPr marL="171450" indent="-171450">
              <a:buFont typeface="Arial" panose="020B0604020202020204" pitchFamily="34" charset="0"/>
              <a:buChar char="•"/>
            </a:pPr>
            <a:r>
              <a:rPr lang="en-US" sz="1200">
                <a:solidFill>
                  <a:schemeClr val="bg1">
                    <a:lumMod val="50000"/>
                  </a:schemeClr>
                </a:solidFill>
              </a:rPr>
              <a:t>Food Desert Indicator</a:t>
            </a:r>
          </a:p>
          <a:p>
            <a:pPr marL="171450" indent="-171450">
              <a:buFont typeface="Arial" panose="020B0604020202020204" pitchFamily="34" charset="0"/>
              <a:buChar char="•"/>
            </a:pPr>
            <a:endParaRPr lang="en-US" sz="1200">
              <a:solidFill>
                <a:schemeClr val="bg1">
                  <a:lumMod val="50000"/>
                </a:schemeClr>
              </a:solidFill>
            </a:endParaRPr>
          </a:p>
          <a:p>
            <a:endParaRPr lang="en-US" sz="1200" dirty="0">
              <a:solidFill>
                <a:schemeClr val="bg1">
                  <a:lumMod val="50000"/>
                </a:schemeClr>
              </a:solidFill>
            </a:endParaRPr>
          </a:p>
          <a:p>
            <a:endParaRPr lang="en-US" sz="1200">
              <a:solidFill>
                <a:schemeClr val="bg1">
                  <a:lumMod val="50000"/>
                </a:schemeClr>
              </a:solidFill>
            </a:endParaRPr>
          </a:p>
        </p:txBody>
      </p:sp>
    </p:spTree>
    <p:extLst>
      <p:ext uri="{BB962C8B-B14F-4D97-AF65-F5344CB8AC3E}">
        <p14:creationId xmlns:p14="http://schemas.microsoft.com/office/powerpoint/2010/main" val="2783939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DE89493-AC86-4DB9-8963-3671DDEBE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EF0D6-6D09-F0B3-DED4-D12681E7A109}"/>
              </a:ext>
            </a:extLst>
          </p:cNvPr>
          <p:cNvSpPr>
            <a:spLocks noGrp="1"/>
          </p:cNvSpPr>
          <p:nvPr>
            <p:ph type="title"/>
          </p:nvPr>
        </p:nvSpPr>
        <p:spPr>
          <a:xfrm>
            <a:off x="814656" y="665389"/>
            <a:ext cx="5807818" cy="1507193"/>
          </a:xfrm>
        </p:spPr>
        <p:txBody>
          <a:bodyPr anchor="b">
            <a:normAutofit fontScale="90000"/>
          </a:bodyPr>
          <a:lstStyle/>
          <a:p>
            <a:r>
              <a:rPr lang="en-US" b="1" dirty="0">
                <a:latin typeface="Arial"/>
                <a:cs typeface="Arial"/>
              </a:rPr>
              <a:t>POLICY Recommendations</a:t>
            </a:r>
            <a:br>
              <a:rPr lang="en-US" dirty="0">
                <a:effectLst/>
                <a:latin typeface="Arial" panose="020B0604020202020204" pitchFamily="34" charset="0"/>
              </a:rPr>
            </a:br>
            <a:endParaRPr lang="en-US"/>
          </a:p>
        </p:txBody>
      </p:sp>
      <p:sp>
        <p:nvSpPr>
          <p:cNvPr id="22" name="Rectangle 21">
            <a:extLst>
              <a:ext uri="{FF2B5EF4-FFF2-40B4-BE49-F238E27FC236}">
                <a16:creationId xmlns:a16="http://schemas.microsoft.com/office/drawing/2014/main" id="{BDAC9C0A-BBCA-4B9F-8ADF-5B2CCB19F9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DFC9DD-C64C-87AA-0D7C-B3F55317A26E}"/>
              </a:ext>
            </a:extLst>
          </p:cNvPr>
          <p:cNvSpPr>
            <a:spLocks noGrp="1"/>
          </p:cNvSpPr>
          <p:nvPr>
            <p:ph idx="1"/>
          </p:nvPr>
        </p:nvSpPr>
        <p:spPr>
          <a:xfrm>
            <a:off x="814656" y="1712643"/>
            <a:ext cx="5967800" cy="4421458"/>
          </a:xfrm>
        </p:spPr>
        <p:txBody>
          <a:bodyPr vert="horz" lIns="91440" tIns="45720" rIns="91440" bIns="45720" rtlCol="0" anchor="t">
            <a:normAutofit fontScale="92500"/>
          </a:bodyPr>
          <a:lstStyle/>
          <a:p>
            <a:pPr marL="457200" indent="-457200">
              <a:lnSpc>
                <a:spcPct val="120000"/>
              </a:lnSpc>
              <a:buFont typeface="+mj-lt"/>
              <a:buAutoNum type="arabicPeriod"/>
            </a:pPr>
            <a:endParaRPr lang="en-US" sz="1300" b="1" dirty="0"/>
          </a:p>
          <a:p>
            <a:pPr marL="457200" indent="-457200">
              <a:lnSpc>
                <a:spcPct val="120000"/>
              </a:lnSpc>
              <a:buAutoNum type="arabicPeriod"/>
            </a:pPr>
            <a:r>
              <a:rPr lang="en-US" sz="1300" b="1" dirty="0"/>
              <a:t>Increase Employment: </a:t>
            </a:r>
            <a:r>
              <a:rPr lang="en-US" sz="1300" dirty="0"/>
              <a:t>The employment in areas with Food Desert must be increased to decrease poverty rate and increase median family income. </a:t>
            </a:r>
          </a:p>
          <a:p>
            <a:pPr marL="457200" indent="-457200">
              <a:lnSpc>
                <a:spcPct val="120000"/>
              </a:lnSpc>
              <a:buAutoNum type="arabicPeriod"/>
            </a:pPr>
            <a:r>
              <a:rPr lang="en-US" sz="1300" b="1" dirty="0"/>
              <a:t>Support SNAP Programs:</a:t>
            </a:r>
            <a:r>
              <a:rPr lang="en-US" sz="1300" dirty="0"/>
              <a:t> Expand SNAP to reduce food insecurity and diabetes, while seeking additional strategies to address obesity.</a:t>
            </a:r>
            <a:endParaRPr lang="en-US"/>
          </a:p>
          <a:p>
            <a:pPr marL="457200" indent="-457200">
              <a:lnSpc>
                <a:spcPct val="120000"/>
              </a:lnSpc>
              <a:buFont typeface="+mj-lt"/>
              <a:buAutoNum type="arabicPeriod"/>
            </a:pPr>
            <a:r>
              <a:rPr lang="en-US" sz="1300" b="1" dirty="0"/>
              <a:t>Leverage Summer Foodservice:</a:t>
            </a:r>
            <a:r>
              <a:rPr lang="en-US" sz="1300" dirty="0"/>
              <a:t> Increase participation to lower obesity rates, but implement measures to mitigate its unintended rise in food insecurity.</a:t>
            </a:r>
          </a:p>
          <a:p>
            <a:pPr marL="457200" indent="-457200">
              <a:lnSpc>
                <a:spcPct val="120000"/>
              </a:lnSpc>
              <a:buFont typeface="+mj-lt"/>
              <a:buAutoNum type="arabicPeriod"/>
            </a:pPr>
            <a:r>
              <a:rPr lang="en-US" sz="1300" b="1" dirty="0"/>
              <a:t>Refocus Recreation/Facility Efforts:</a:t>
            </a:r>
            <a:r>
              <a:rPr lang="en-US" sz="1300" dirty="0"/>
              <a:t> Redirect resources from recreation/facility programs, which lack significant health impacts, to more effective interventions.</a:t>
            </a:r>
          </a:p>
          <a:p>
            <a:pPr marL="457200" indent="-457200">
              <a:lnSpc>
                <a:spcPct val="120000"/>
              </a:lnSpc>
              <a:buFont typeface="+mj-lt"/>
              <a:buAutoNum type="arabicPeriod"/>
            </a:pPr>
            <a:r>
              <a:rPr lang="en-US" sz="1300" b="1" dirty="0"/>
              <a:t>Revise CACFP Standards:</a:t>
            </a:r>
            <a:r>
              <a:rPr lang="en-US" sz="1300" dirty="0"/>
              <a:t> Continue CACFP expansion for food insecurity benefits, but urgently update nutritional guidelines to counter associated obesity and diabetes increases.</a:t>
            </a:r>
          </a:p>
          <a:p>
            <a:pPr marL="457200" indent="-457200">
              <a:lnSpc>
                <a:spcPct val="120000"/>
              </a:lnSpc>
              <a:buFont typeface="+mj-lt"/>
              <a:buAutoNum type="arabicPeriod"/>
            </a:pPr>
            <a:r>
              <a:rPr lang="en-US" sz="1200"/>
              <a:t>Promote initiatives that increase breakfast participation to reduce food desert conditions, while investigating discrepancies between matching and weighting estimates for more accurate policy insights.</a:t>
            </a:r>
            <a:endParaRPr lang="en-US" sz="1300"/>
          </a:p>
          <a:p>
            <a:pPr>
              <a:lnSpc>
                <a:spcPct val="120000"/>
              </a:lnSpc>
            </a:pPr>
            <a:endParaRPr lang="en-US" sz="1300"/>
          </a:p>
        </p:txBody>
      </p:sp>
      <p:sp>
        <p:nvSpPr>
          <p:cNvPr id="13" name="Freeform: Shape 12">
            <a:extLst>
              <a:ext uri="{FF2B5EF4-FFF2-40B4-BE49-F238E27FC236}">
                <a16:creationId xmlns:a16="http://schemas.microsoft.com/office/drawing/2014/main" id="{148D47FD-99F1-4F70-A0B7-DE3FFDD3B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630921" y="2766496"/>
            <a:ext cx="5385102" cy="1987416"/>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a:extLst>
              <a:ext uri="{FF2B5EF4-FFF2-40B4-BE49-F238E27FC236}">
                <a16:creationId xmlns:a16="http://schemas.microsoft.com/office/drawing/2014/main" id="{424DEE30-367B-E929-9C78-0B23AD6A7A6B}"/>
              </a:ext>
            </a:extLst>
          </p:cNvPr>
          <p:cNvPicPr>
            <a:picLocks noChangeAspect="1"/>
          </p:cNvPicPr>
          <p:nvPr/>
        </p:nvPicPr>
        <p:blipFill>
          <a:blip r:embed="rId4"/>
          <a:srcRect l="18954" r="39229" b="1"/>
          <a:stretch/>
        </p:blipFill>
        <p:spPr>
          <a:xfrm>
            <a:off x="7696200" y="10"/>
            <a:ext cx="4495800" cy="6047499"/>
          </a:xfrm>
          <a:custGeom>
            <a:avLst/>
            <a:gdLst/>
            <a:ahLst/>
            <a:cxnLst/>
            <a:rect l="l" t="t" r="r" b="b"/>
            <a:pathLst>
              <a:path w="2093843" h="1948070">
                <a:moveTo>
                  <a:pt x="0" y="0"/>
                </a:moveTo>
                <a:lnTo>
                  <a:pt x="2093843" y="0"/>
                </a:lnTo>
                <a:lnTo>
                  <a:pt x="2093843" y="1948070"/>
                </a:lnTo>
                <a:lnTo>
                  <a:pt x="0" y="1948070"/>
                </a:lnTo>
                <a:close/>
              </a:path>
            </a:pathLst>
          </a:custGeom>
          <a:effectLst/>
        </p:spPr>
      </p:pic>
    </p:spTree>
    <p:extLst>
      <p:ext uri="{BB962C8B-B14F-4D97-AF65-F5344CB8AC3E}">
        <p14:creationId xmlns:p14="http://schemas.microsoft.com/office/powerpoint/2010/main" val="72539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6E05-9BB5-16D5-5FCB-DF58F57A21D3}"/>
              </a:ext>
            </a:extLst>
          </p:cNvPr>
          <p:cNvSpPr>
            <a:spLocks noGrp="1"/>
          </p:cNvSpPr>
          <p:nvPr>
            <p:ph type="title"/>
          </p:nvPr>
        </p:nvSpPr>
        <p:spPr/>
        <p:txBody>
          <a:bodyPr/>
          <a:lstStyle/>
          <a:p>
            <a:r>
              <a:rPr lang="en-US" dirty="0"/>
              <a:t>Workflow</a:t>
            </a:r>
          </a:p>
        </p:txBody>
      </p:sp>
      <p:pic>
        <p:nvPicPr>
          <p:cNvPr id="4" name="Graphic 3" descr="Table outline">
            <a:extLst>
              <a:ext uri="{FF2B5EF4-FFF2-40B4-BE49-F238E27FC236}">
                <a16:creationId xmlns:a16="http://schemas.microsoft.com/office/drawing/2014/main" id="{ED562B4F-A8CF-9905-33DC-AEF59EA0CD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1567" y="2498719"/>
            <a:ext cx="914400" cy="914400"/>
          </a:xfrm>
          <a:prstGeom prst="rect">
            <a:avLst/>
          </a:prstGeom>
        </p:spPr>
      </p:pic>
      <p:pic>
        <p:nvPicPr>
          <p:cNvPr id="6" name="Graphic 5" descr="Database outline">
            <a:extLst>
              <a:ext uri="{FF2B5EF4-FFF2-40B4-BE49-F238E27FC236}">
                <a16:creationId xmlns:a16="http://schemas.microsoft.com/office/drawing/2014/main" id="{3C4DE434-503C-4A1E-13E7-74D37EB37B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076" y="2451695"/>
            <a:ext cx="914400" cy="914400"/>
          </a:xfrm>
          <a:prstGeom prst="rect">
            <a:avLst/>
          </a:prstGeom>
        </p:spPr>
      </p:pic>
      <p:sp>
        <p:nvSpPr>
          <p:cNvPr id="7" name="Rectangle 6">
            <a:extLst>
              <a:ext uri="{FF2B5EF4-FFF2-40B4-BE49-F238E27FC236}">
                <a16:creationId xmlns:a16="http://schemas.microsoft.com/office/drawing/2014/main" id="{C36E1111-AE99-E9A0-DB6E-5678CA2C04A3}"/>
              </a:ext>
            </a:extLst>
          </p:cNvPr>
          <p:cNvSpPr/>
          <p:nvPr/>
        </p:nvSpPr>
        <p:spPr>
          <a:xfrm>
            <a:off x="2109428" y="2588546"/>
            <a:ext cx="1284009" cy="734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modeling</a:t>
            </a:r>
          </a:p>
        </p:txBody>
      </p:sp>
      <p:sp>
        <p:nvSpPr>
          <p:cNvPr id="8" name="Rectangle 7">
            <a:extLst>
              <a:ext uri="{FF2B5EF4-FFF2-40B4-BE49-F238E27FC236}">
                <a16:creationId xmlns:a16="http://schemas.microsoft.com/office/drawing/2014/main" id="{27EA3022-7B2E-7BD9-2209-EF0994DB394B}"/>
              </a:ext>
            </a:extLst>
          </p:cNvPr>
          <p:cNvSpPr/>
          <p:nvPr/>
        </p:nvSpPr>
        <p:spPr>
          <a:xfrm>
            <a:off x="6971028" y="2588546"/>
            <a:ext cx="1284009" cy="734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EDA &amp; ML Modelling</a:t>
            </a:r>
          </a:p>
        </p:txBody>
      </p:sp>
      <p:sp>
        <p:nvSpPr>
          <p:cNvPr id="9" name="Rectangle 8">
            <a:extLst>
              <a:ext uri="{FF2B5EF4-FFF2-40B4-BE49-F238E27FC236}">
                <a16:creationId xmlns:a16="http://schemas.microsoft.com/office/drawing/2014/main" id="{D9BA8D64-D74C-2685-F0AF-80AAE3929B61}"/>
              </a:ext>
            </a:extLst>
          </p:cNvPr>
          <p:cNvSpPr/>
          <p:nvPr/>
        </p:nvSpPr>
        <p:spPr>
          <a:xfrm>
            <a:off x="8908472" y="2589559"/>
            <a:ext cx="1284009" cy="734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Statistical Tests</a:t>
            </a:r>
          </a:p>
        </p:txBody>
      </p:sp>
      <p:sp>
        <p:nvSpPr>
          <p:cNvPr id="10" name="Rectangle 9">
            <a:extLst>
              <a:ext uri="{FF2B5EF4-FFF2-40B4-BE49-F238E27FC236}">
                <a16:creationId xmlns:a16="http://schemas.microsoft.com/office/drawing/2014/main" id="{1E61DB1E-151A-29D4-6F45-862B6C121FC7}"/>
              </a:ext>
            </a:extLst>
          </p:cNvPr>
          <p:cNvSpPr/>
          <p:nvPr/>
        </p:nvSpPr>
        <p:spPr>
          <a:xfrm>
            <a:off x="8846125" y="4423816"/>
            <a:ext cx="1408702" cy="734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Causal Inferencing</a:t>
            </a:r>
          </a:p>
        </p:txBody>
      </p:sp>
      <p:sp>
        <p:nvSpPr>
          <p:cNvPr id="11" name="Rounded Rectangle 10">
            <a:extLst>
              <a:ext uri="{FF2B5EF4-FFF2-40B4-BE49-F238E27FC236}">
                <a16:creationId xmlns:a16="http://schemas.microsoft.com/office/drawing/2014/main" id="{803B13CC-CF3A-1CD7-635E-84CFFBB8D4B9}"/>
              </a:ext>
            </a:extLst>
          </p:cNvPr>
          <p:cNvSpPr/>
          <p:nvPr/>
        </p:nvSpPr>
        <p:spPr>
          <a:xfrm>
            <a:off x="3957472" y="4294534"/>
            <a:ext cx="2157076" cy="993310"/>
          </a:xfrm>
          <a:prstGeom prst="roundRect">
            <a:avLst/>
          </a:prstGeom>
          <a:solidFill>
            <a:schemeClr val="accent1">
              <a:lumMod val="7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Policy Recommendation</a:t>
            </a:r>
          </a:p>
        </p:txBody>
      </p:sp>
      <p:cxnSp>
        <p:nvCxnSpPr>
          <p:cNvPr id="13" name="Straight Arrow Connector 12">
            <a:extLst>
              <a:ext uri="{FF2B5EF4-FFF2-40B4-BE49-F238E27FC236}">
                <a16:creationId xmlns:a16="http://schemas.microsoft.com/office/drawing/2014/main" id="{0F1B8389-EB7F-C98F-1732-9B0661BAE12A}"/>
              </a:ext>
            </a:extLst>
          </p:cNvPr>
          <p:cNvCxnSpPr>
            <a:endCxn id="7" idx="1"/>
          </p:cNvCxnSpPr>
          <p:nvPr/>
        </p:nvCxnSpPr>
        <p:spPr>
          <a:xfrm>
            <a:off x="1176476" y="2955919"/>
            <a:ext cx="93295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7C4B8C-55BD-75B0-CBCF-25D6DE96D278}"/>
              </a:ext>
            </a:extLst>
          </p:cNvPr>
          <p:cNvCxnSpPr>
            <a:stCxn id="7" idx="3"/>
            <a:endCxn id="4" idx="1"/>
          </p:cNvCxnSpPr>
          <p:nvPr/>
        </p:nvCxnSpPr>
        <p:spPr>
          <a:xfrm>
            <a:off x="3393437" y="2955919"/>
            <a:ext cx="4081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F58D99-E8AF-2FE1-7596-5C20B8C1CEE5}"/>
              </a:ext>
            </a:extLst>
          </p:cNvPr>
          <p:cNvCxnSpPr>
            <a:stCxn id="8" idx="3"/>
            <a:endCxn id="9" idx="1"/>
          </p:cNvCxnSpPr>
          <p:nvPr/>
        </p:nvCxnSpPr>
        <p:spPr>
          <a:xfrm>
            <a:off x="8255037" y="2955919"/>
            <a:ext cx="653435" cy="1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3A79B60-DE60-E246-3E5C-955ABB479E38}"/>
              </a:ext>
            </a:extLst>
          </p:cNvPr>
          <p:cNvCxnSpPr>
            <a:stCxn id="9" idx="3"/>
            <a:endCxn id="10" idx="3"/>
          </p:cNvCxnSpPr>
          <p:nvPr/>
        </p:nvCxnSpPr>
        <p:spPr>
          <a:xfrm>
            <a:off x="10192481" y="2956932"/>
            <a:ext cx="62346" cy="1834257"/>
          </a:xfrm>
          <a:prstGeom prst="bentConnector3">
            <a:avLst>
              <a:gd name="adj1" fmla="val 46666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092187-B7F9-40C7-88C8-3702A6EA571A}"/>
              </a:ext>
            </a:extLst>
          </p:cNvPr>
          <p:cNvCxnSpPr>
            <a:stCxn id="10" idx="1"/>
            <a:endCxn id="11" idx="3"/>
          </p:cNvCxnSpPr>
          <p:nvPr/>
        </p:nvCxnSpPr>
        <p:spPr>
          <a:xfrm flipH="1">
            <a:off x="6114548" y="4791189"/>
            <a:ext cx="273157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B43BDCD-3F16-C22E-1FD3-BD7EA4CE7984}"/>
              </a:ext>
            </a:extLst>
          </p:cNvPr>
          <p:cNvSpPr/>
          <p:nvPr/>
        </p:nvSpPr>
        <p:spPr>
          <a:xfrm>
            <a:off x="166255" y="1953491"/>
            <a:ext cx="11300381" cy="385156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700D88-36C7-5CA7-BA88-65884441C868}"/>
              </a:ext>
            </a:extLst>
          </p:cNvPr>
          <p:cNvSpPr/>
          <p:nvPr/>
        </p:nvSpPr>
        <p:spPr>
          <a:xfrm>
            <a:off x="5059093" y="2575698"/>
            <a:ext cx="1528463" cy="7604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cxnSp>
        <p:nvCxnSpPr>
          <p:cNvPr id="16" name="Straight Arrow Connector 15">
            <a:extLst>
              <a:ext uri="{FF2B5EF4-FFF2-40B4-BE49-F238E27FC236}">
                <a16:creationId xmlns:a16="http://schemas.microsoft.com/office/drawing/2014/main" id="{92F96610-8E68-395F-FD8C-76700D565FC9}"/>
              </a:ext>
            </a:extLst>
          </p:cNvPr>
          <p:cNvCxnSpPr>
            <a:cxnSpLocks/>
            <a:stCxn id="4" idx="3"/>
            <a:endCxn id="3" idx="1"/>
          </p:cNvCxnSpPr>
          <p:nvPr/>
        </p:nvCxnSpPr>
        <p:spPr>
          <a:xfrm>
            <a:off x="4715967" y="2955919"/>
            <a:ext cx="34312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2392246-B780-6673-543B-5EEEB6BCBF35}"/>
              </a:ext>
            </a:extLst>
          </p:cNvPr>
          <p:cNvCxnSpPr>
            <a:stCxn id="3" idx="3"/>
            <a:endCxn id="8" idx="1"/>
          </p:cNvCxnSpPr>
          <p:nvPr/>
        </p:nvCxnSpPr>
        <p:spPr>
          <a:xfrm>
            <a:off x="6587556" y="2955919"/>
            <a:ext cx="3834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94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0EB5-5B56-C46B-4399-BE43E4564040}"/>
              </a:ext>
            </a:extLst>
          </p:cNvPr>
          <p:cNvSpPr>
            <a:spLocks noGrp="1"/>
          </p:cNvSpPr>
          <p:nvPr>
            <p:ph type="title"/>
          </p:nvPr>
        </p:nvSpPr>
        <p:spPr/>
        <p:txBody>
          <a:bodyPr/>
          <a:lstStyle/>
          <a:p>
            <a:r>
              <a:rPr lang="en-US" dirty="0"/>
              <a:t>Data modeling</a:t>
            </a:r>
          </a:p>
        </p:txBody>
      </p:sp>
      <p:pic>
        <p:nvPicPr>
          <p:cNvPr id="5" name="Graphic 4" descr="Table outline">
            <a:extLst>
              <a:ext uri="{FF2B5EF4-FFF2-40B4-BE49-F238E27FC236}">
                <a16:creationId xmlns:a16="http://schemas.microsoft.com/office/drawing/2014/main" id="{03E73F4D-9423-F422-D793-73C50035E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7592" y="2340398"/>
            <a:ext cx="914400" cy="914400"/>
          </a:xfrm>
          <a:prstGeom prst="rect">
            <a:avLst/>
          </a:prstGeom>
        </p:spPr>
      </p:pic>
      <p:pic>
        <p:nvPicPr>
          <p:cNvPr id="7" name="Graphic 6" descr="Table outline">
            <a:extLst>
              <a:ext uri="{FF2B5EF4-FFF2-40B4-BE49-F238E27FC236}">
                <a16:creationId xmlns:a16="http://schemas.microsoft.com/office/drawing/2014/main" id="{6CD27BBD-7B8B-843A-D089-75A254EA39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4113" y="4560757"/>
            <a:ext cx="914400" cy="914400"/>
          </a:xfrm>
          <a:prstGeom prst="rect">
            <a:avLst/>
          </a:prstGeom>
        </p:spPr>
      </p:pic>
      <p:sp>
        <p:nvSpPr>
          <p:cNvPr id="8" name="TextBox 7">
            <a:extLst>
              <a:ext uri="{FF2B5EF4-FFF2-40B4-BE49-F238E27FC236}">
                <a16:creationId xmlns:a16="http://schemas.microsoft.com/office/drawing/2014/main" id="{F5F4C299-8C29-9795-3812-E6BB9F8A7AE6}"/>
              </a:ext>
            </a:extLst>
          </p:cNvPr>
          <p:cNvSpPr txBox="1"/>
          <p:nvPr/>
        </p:nvSpPr>
        <p:spPr>
          <a:xfrm>
            <a:off x="166255" y="2198521"/>
            <a:ext cx="3943448" cy="369332"/>
          </a:xfrm>
          <a:prstGeom prst="rect">
            <a:avLst/>
          </a:prstGeom>
          <a:noFill/>
        </p:spPr>
        <p:txBody>
          <a:bodyPr wrap="square" rtlCol="0">
            <a:spAutoFit/>
          </a:bodyPr>
          <a:lstStyle/>
          <a:p>
            <a:r>
              <a:rPr lang="en-US" dirty="0"/>
              <a:t>FoodAccessResearchAtlasData2019</a:t>
            </a:r>
          </a:p>
        </p:txBody>
      </p:sp>
      <p:sp>
        <p:nvSpPr>
          <p:cNvPr id="9" name="TextBox 8">
            <a:extLst>
              <a:ext uri="{FF2B5EF4-FFF2-40B4-BE49-F238E27FC236}">
                <a16:creationId xmlns:a16="http://schemas.microsoft.com/office/drawing/2014/main" id="{D90469C1-255D-F81B-E889-34880AAACDCD}"/>
              </a:ext>
            </a:extLst>
          </p:cNvPr>
          <p:cNvSpPr txBox="1"/>
          <p:nvPr/>
        </p:nvSpPr>
        <p:spPr>
          <a:xfrm>
            <a:off x="297873" y="4296113"/>
            <a:ext cx="2701636" cy="369332"/>
          </a:xfrm>
          <a:prstGeom prst="rect">
            <a:avLst/>
          </a:prstGeom>
          <a:noFill/>
        </p:spPr>
        <p:txBody>
          <a:bodyPr wrap="square" rtlCol="0">
            <a:spAutoFit/>
          </a:bodyPr>
          <a:lstStyle/>
          <a:p>
            <a:r>
              <a:rPr lang="en-US" dirty="0"/>
              <a:t>Food Environment Atlas</a:t>
            </a:r>
          </a:p>
        </p:txBody>
      </p:sp>
      <p:pic>
        <p:nvPicPr>
          <p:cNvPr id="10" name="Picture 9">
            <a:extLst>
              <a:ext uri="{FF2B5EF4-FFF2-40B4-BE49-F238E27FC236}">
                <a16:creationId xmlns:a16="http://schemas.microsoft.com/office/drawing/2014/main" id="{36B56A33-D529-076E-D6E4-7E74A488C8C5}"/>
              </a:ext>
            </a:extLst>
          </p:cNvPr>
          <p:cNvPicPr>
            <a:picLocks noChangeAspect="1"/>
          </p:cNvPicPr>
          <p:nvPr/>
        </p:nvPicPr>
        <p:blipFill>
          <a:blip r:embed="rId4"/>
          <a:stretch>
            <a:fillRect/>
          </a:stretch>
        </p:blipFill>
        <p:spPr>
          <a:xfrm>
            <a:off x="4938598" y="2463558"/>
            <a:ext cx="642407" cy="642407"/>
          </a:xfrm>
          <a:prstGeom prst="rect">
            <a:avLst/>
          </a:prstGeom>
        </p:spPr>
      </p:pic>
      <p:pic>
        <p:nvPicPr>
          <p:cNvPr id="12" name="Picture 11">
            <a:extLst>
              <a:ext uri="{FF2B5EF4-FFF2-40B4-BE49-F238E27FC236}">
                <a16:creationId xmlns:a16="http://schemas.microsoft.com/office/drawing/2014/main" id="{1CC33A56-2AC3-E423-986F-EB288A244D73}"/>
              </a:ext>
            </a:extLst>
          </p:cNvPr>
          <p:cNvPicPr>
            <a:picLocks noChangeAspect="1"/>
          </p:cNvPicPr>
          <p:nvPr/>
        </p:nvPicPr>
        <p:blipFill>
          <a:blip r:embed="rId5"/>
          <a:stretch>
            <a:fillRect/>
          </a:stretch>
        </p:blipFill>
        <p:spPr>
          <a:xfrm>
            <a:off x="3186545" y="4635733"/>
            <a:ext cx="706582" cy="706582"/>
          </a:xfrm>
          <a:prstGeom prst="rect">
            <a:avLst/>
          </a:prstGeom>
        </p:spPr>
      </p:pic>
      <p:pic>
        <p:nvPicPr>
          <p:cNvPr id="14" name="Graphic 13" descr="Database outline">
            <a:extLst>
              <a:ext uri="{FF2B5EF4-FFF2-40B4-BE49-F238E27FC236}">
                <a16:creationId xmlns:a16="http://schemas.microsoft.com/office/drawing/2014/main" id="{D6FF515F-F8AE-EE92-A180-6194AC4177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1491" y="4531824"/>
            <a:ext cx="914400" cy="914400"/>
          </a:xfrm>
          <a:prstGeom prst="rect">
            <a:avLst/>
          </a:prstGeom>
        </p:spPr>
      </p:pic>
      <p:pic>
        <p:nvPicPr>
          <p:cNvPr id="15" name="Picture 14">
            <a:extLst>
              <a:ext uri="{FF2B5EF4-FFF2-40B4-BE49-F238E27FC236}">
                <a16:creationId xmlns:a16="http://schemas.microsoft.com/office/drawing/2014/main" id="{21DB0521-A32B-206E-716A-0A26DB79FC36}"/>
              </a:ext>
            </a:extLst>
          </p:cNvPr>
          <p:cNvPicPr>
            <a:picLocks noChangeAspect="1"/>
          </p:cNvPicPr>
          <p:nvPr/>
        </p:nvPicPr>
        <p:blipFill>
          <a:blip r:embed="rId8"/>
          <a:stretch>
            <a:fillRect/>
          </a:stretch>
        </p:blipFill>
        <p:spPr>
          <a:xfrm>
            <a:off x="6153420" y="4646496"/>
            <a:ext cx="794633" cy="794633"/>
          </a:xfrm>
          <a:prstGeom prst="rect">
            <a:avLst/>
          </a:prstGeom>
        </p:spPr>
      </p:pic>
      <p:pic>
        <p:nvPicPr>
          <p:cNvPr id="16" name="Graphic 15" descr="Table outline">
            <a:extLst>
              <a:ext uri="{FF2B5EF4-FFF2-40B4-BE49-F238E27FC236}">
                <a16:creationId xmlns:a16="http://schemas.microsoft.com/office/drawing/2014/main" id="{6C18F8EE-1E23-4344-1809-737CDD7C14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45402" y="4255957"/>
            <a:ext cx="914400" cy="914400"/>
          </a:xfrm>
          <a:prstGeom prst="rect">
            <a:avLst/>
          </a:prstGeom>
        </p:spPr>
      </p:pic>
      <p:pic>
        <p:nvPicPr>
          <p:cNvPr id="17" name="Graphic 16" descr="Table outline">
            <a:extLst>
              <a:ext uri="{FF2B5EF4-FFF2-40B4-BE49-F238E27FC236}">
                <a16:creationId xmlns:a16="http://schemas.microsoft.com/office/drawing/2014/main" id="{3C3A7DDA-197F-4710-D1F9-6B8C4B264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97802" y="4408357"/>
            <a:ext cx="914400" cy="914400"/>
          </a:xfrm>
          <a:prstGeom prst="rect">
            <a:avLst/>
          </a:prstGeom>
        </p:spPr>
      </p:pic>
      <p:pic>
        <p:nvPicPr>
          <p:cNvPr id="18" name="Graphic 17" descr="Table outline">
            <a:extLst>
              <a:ext uri="{FF2B5EF4-FFF2-40B4-BE49-F238E27FC236}">
                <a16:creationId xmlns:a16="http://schemas.microsoft.com/office/drawing/2014/main" id="{9D93216D-650D-2B51-A30F-7CF3E2FADD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0202" y="4560757"/>
            <a:ext cx="914400" cy="914400"/>
          </a:xfrm>
          <a:prstGeom prst="rect">
            <a:avLst/>
          </a:prstGeom>
        </p:spPr>
      </p:pic>
      <p:pic>
        <p:nvPicPr>
          <p:cNvPr id="19" name="Graphic 18" descr="Table outline">
            <a:extLst>
              <a:ext uri="{FF2B5EF4-FFF2-40B4-BE49-F238E27FC236}">
                <a16:creationId xmlns:a16="http://schemas.microsoft.com/office/drawing/2014/main" id="{1A5A90FF-4848-1C24-9319-FB04DA4EBA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2602" y="4713157"/>
            <a:ext cx="914400" cy="914400"/>
          </a:xfrm>
          <a:prstGeom prst="rect">
            <a:avLst/>
          </a:prstGeom>
        </p:spPr>
      </p:pic>
      <p:pic>
        <p:nvPicPr>
          <p:cNvPr id="20" name="Picture 19">
            <a:extLst>
              <a:ext uri="{FF2B5EF4-FFF2-40B4-BE49-F238E27FC236}">
                <a16:creationId xmlns:a16="http://schemas.microsoft.com/office/drawing/2014/main" id="{EB16C5FD-DFD4-A596-3654-06FFC33811E7}"/>
              </a:ext>
            </a:extLst>
          </p:cNvPr>
          <p:cNvPicPr>
            <a:picLocks noChangeAspect="1"/>
          </p:cNvPicPr>
          <p:nvPr/>
        </p:nvPicPr>
        <p:blipFill>
          <a:blip r:embed="rId8"/>
          <a:stretch>
            <a:fillRect/>
          </a:stretch>
        </p:blipFill>
        <p:spPr>
          <a:xfrm>
            <a:off x="8469131" y="2928230"/>
            <a:ext cx="794633" cy="794633"/>
          </a:xfrm>
          <a:prstGeom prst="rect">
            <a:avLst/>
          </a:prstGeom>
        </p:spPr>
      </p:pic>
      <p:pic>
        <p:nvPicPr>
          <p:cNvPr id="21" name="Graphic 20" descr="Table outline">
            <a:extLst>
              <a:ext uri="{FF2B5EF4-FFF2-40B4-BE49-F238E27FC236}">
                <a16:creationId xmlns:a16="http://schemas.microsoft.com/office/drawing/2014/main" id="{20A32B46-8C54-76CB-1470-0A629D452A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8164" y="2868346"/>
            <a:ext cx="914400" cy="914400"/>
          </a:xfrm>
          <a:prstGeom prst="rect">
            <a:avLst/>
          </a:prstGeom>
        </p:spPr>
      </p:pic>
      <p:cxnSp>
        <p:nvCxnSpPr>
          <p:cNvPr id="23" name="Straight Arrow Connector 22">
            <a:extLst>
              <a:ext uri="{FF2B5EF4-FFF2-40B4-BE49-F238E27FC236}">
                <a16:creationId xmlns:a16="http://schemas.microsoft.com/office/drawing/2014/main" id="{096002E2-CAF4-18E5-3AEE-E6C8286B5187}"/>
              </a:ext>
            </a:extLst>
          </p:cNvPr>
          <p:cNvCxnSpPr>
            <a:cxnSpLocks/>
            <a:stCxn id="5" idx="3"/>
            <a:endCxn id="10" idx="1"/>
          </p:cNvCxnSpPr>
          <p:nvPr/>
        </p:nvCxnSpPr>
        <p:spPr>
          <a:xfrm flipV="1">
            <a:off x="2151992" y="2784762"/>
            <a:ext cx="2786606" cy="12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167A473-CCFE-D266-E76B-66A716C4F3D7}"/>
              </a:ext>
            </a:extLst>
          </p:cNvPr>
          <p:cNvCxnSpPr>
            <a:stCxn id="10" idx="3"/>
            <a:endCxn id="20" idx="1"/>
          </p:cNvCxnSpPr>
          <p:nvPr/>
        </p:nvCxnSpPr>
        <p:spPr>
          <a:xfrm>
            <a:off x="5581005" y="2784762"/>
            <a:ext cx="2888126" cy="540785"/>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A256AF7-1D6F-7570-A9FD-8971B1122A13}"/>
              </a:ext>
            </a:extLst>
          </p:cNvPr>
          <p:cNvCxnSpPr>
            <a:endCxn id="12" idx="1"/>
          </p:cNvCxnSpPr>
          <p:nvPr/>
        </p:nvCxnSpPr>
        <p:spPr>
          <a:xfrm>
            <a:off x="2105891" y="4989024"/>
            <a:ext cx="10806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09CC07-FBE1-DE7D-3FAE-FEB7628D4F93}"/>
              </a:ext>
            </a:extLst>
          </p:cNvPr>
          <p:cNvCxnSpPr>
            <a:stCxn id="12" idx="3"/>
          </p:cNvCxnSpPr>
          <p:nvPr/>
        </p:nvCxnSpPr>
        <p:spPr>
          <a:xfrm>
            <a:off x="3893127" y="4989024"/>
            <a:ext cx="60467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FDC2B0-0418-2BA1-F0FB-18D57395EA8D}"/>
              </a:ext>
            </a:extLst>
          </p:cNvPr>
          <p:cNvCxnSpPr>
            <a:stCxn id="19" idx="3"/>
            <a:endCxn id="15" idx="1"/>
          </p:cNvCxnSpPr>
          <p:nvPr/>
        </p:nvCxnSpPr>
        <p:spPr>
          <a:xfrm flipV="1">
            <a:off x="5717002" y="5043813"/>
            <a:ext cx="436418" cy="126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069ED0-3B6A-B4E5-5BB8-28B5D60F8D3B}"/>
              </a:ext>
            </a:extLst>
          </p:cNvPr>
          <p:cNvCxnSpPr>
            <a:endCxn id="15" idx="1"/>
          </p:cNvCxnSpPr>
          <p:nvPr/>
        </p:nvCxnSpPr>
        <p:spPr>
          <a:xfrm>
            <a:off x="5239020" y="4646496"/>
            <a:ext cx="914400" cy="3973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0935FE6-AA97-A15F-E111-D2DC63487880}"/>
              </a:ext>
            </a:extLst>
          </p:cNvPr>
          <p:cNvCxnSpPr>
            <a:endCxn id="15" idx="1"/>
          </p:cNvCxnSpPr>
          <p:nvPr/>
        </p:nvCxnSpPr>
        <p:spPr>
          <a:xfrm>
            <a:off x="5273656" y="4780339"/>
            <a:ext cx="879764" cy="263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7EBA842-25E7-6728-EBDE-E89ECBADF603}"/>
              </a:ext>
            </a:extLst>
          </p:cNvPr>
          <p:cNvCxnSpPr>
            <a:endCxn id="15" idx="1"/>
          </p:cNvCxnSpPr>
          <p:nvPr/>
        </p:nvCxnSpPr>
        <p:spPr>
          <a:xfrm>
            <a:off x="5426056" y="4975348"/>
            <a:ext cx="727364" cy="684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FD8AA2CC-909D-16CE-2EFF-DCDEF0AF8B4C}"/>
              </a:ext>
            </a:extLst>
          </p:cNvPr>
          <p:cNvCxnSpPr/>
          <p:nvPr/>
        </p:nvCxnSpPr>
        <p:spPr>
          <a:xfrm rot="5400000" flipH="1" flipV="1">
            <a:off x="8149122" y="4292255"/>
            <a:ext cx="1286717" cy="147934"/>
          </a:xfrm>
          <a:prstGeom prst="bentConnector3">
            <a:avLst>
              <a:gd name="adj1" fmla="val -607"/>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CD390D-1319-6385-147F-00C2C9529D4C}"/>
              </a:ext>
            </a:extLst>
          </p:cNvPr>
          <p:cNvCxnSpPr>
            <a:stCxn id="15" idx="3"/>
            <a:endCxn id="7" idx="1"/>
          </p:cNvCxnSpPr>
          <p:nvPr/>
        </p:nvCxnSpPr>
        <p:spPr>
          <a:xfrm flipV="1">
            <a:off x="6948053" y="5017957"/>
            <a:ext cx="856060" cy="258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419AECC-F837-70C9-9C42-ABE3F92222FD}"/>
              </a:ext>
            </a:extLst>
          </p:cNvPr>
          <p:cNvCxnSpPr>
            <a:stCxn id="20" idx="3"/>
            <a:endCxn id="21" idx="1"/>
          </p:cNvCxnSpPr>
          <p:nvPr/>
        </p:nvCxnSpPr>
        <p:spPr>
          <a:xfrm flipV="1">
            <a:off x="9263764" y="3325546"/>
            <a:ext cx="91440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80CCAA3-7AB6-6C52-40EF-A4F7168FBDF7}"/>
              </a:ext>
            </a:extLst>
          </p:cNvPr>
          <p:cNvSpPr txBox="1"/>
          <p:nvPr/>
        </p:nvSpPr>
        <p:spPr>
          <a:xfrm>
            <a:off x="9804091" y="2612932"/>
            <a:ext cx="1662545" cy="369332"/>
          </a:xfrm>
          <a:prstGeom prst="rect">
            <a:avLst/>
          </a:prstGeom>
          <a:noFill/>
        </p:spPr>
        <p:txBody>
          <a:bodyPr wrap="square" rtlCol="0">
            <a:spAutoFit/>
          </a:bodyPr>
          <a:lstStyle/>
          <a:p>
            <a:pPr algn="ctr"/>
            <a:r>
              <a:rPr lang="en-US" dirty="0"/>
              <a:t>Final File</a:t>
            </a:r>
          </a:p>
        </p:txBody>
      </p:sp>
      <p:sp>
        <p:nvSpPr>
          <p:cNvPr id="53" name="Rectangle 52">
            <a:extLst>
              <a:ext uri="{FF2B5EF4-FFF2-40B4-BE49-F238E27FC236}">
                <a16:creationId xmlns:a16="http://schemas.microsoft.com/office/drawing/2014/main" id="{9DE7ED8D-1A33-E43D-0E43-3CAE7512BC9D}"/>
              </a:ext>
            </a:extLst>
          </p:cNvPr>
          <p:cNvSpPr/>
          <p:nvPr/>
        </p:nvSpPr>
        <p:spPr>
          <a:xfrm>
            <a:off x="166255" y="1953491"/>
            <a:ext cx="11300381" cy="385156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F873796-298A-3615-DA9D-75D78F541BE8}"/>
              </a:ext>
            </a:extLst>
          </p:cNvPr>
          <p:cNvSpPr txBox="1"/>
          <p:nvPr/>
        </p:nvSpPr>
        <p:spPr>
          <a:xfrm>
            <a:off x="5668782" y="4505623"/>
            <a:ext cx="1750051" cy="253916"/>
          </a:xfrm>
          <a:prstGeom prst="rect">
            <a:avLst/>
          </a:prstGeom>
          <a:noFill/>
        </p:spPr>
        <p:txBody>
          <a:bodyPr wrap="square" rtlCol="0">
            <a:spAutoFit/>
          </a:bodyPr>
          <a:lstStyle/>
          <a:p>
            <a:r>
              <a:rPr lang="en-US" sz="1050" dirty="0"/>
              <a:t>Based on State &amp; County</a:t>
            </a:r>
          </a:p>
        </p:txBody>
      </p:sp>
      <p:sp>
        <p:nvSpPr>
          <p:cNvPr id="56" name="TextBox 55">
            <a:extLst>
              <a:ext uri="{FF2B5EF4-FFF2-40B4-BE49-F238E27FC236}">
                <a16:creationId xmlns:a16="http://schemas.microsoft.com/office/drawing/2014/main" id="{214590CB-BDFD-D9FA-70F7-033C7E62C73A}"/>
              </a:ext>
            </a:extLst>
          </p:cNvPr>
          <p:cNvSpPr txBox="1"/>
          <p:nvPr/>
        </p:nvSpPr>
        <p:spPr>
          <a:xfrm>
            <a:off x="7917454" y="2858638"/>
            <a:ext cx="1750051" cy="253916"/>
          </a:xfrm>
          <a:prstGeom prst="rect">
            <a:avLst/>
          </a:prstGeom>
          <a:noFill/>
        </p:spPr>
        <p:txBody>
          <a:bodyPr wrap="square" rtlCol="0">
            <a:spAutoFit/>
          </a:bodyPr>
          <a:lstStyle/>
          <a:p>
            <a:r>
              <a:rPr lang="en-US" sz="1050" dirty="0"/>
              <a:t>Based on State &amp; County</a:t>
            </a:r>
          </a:p>
        </p:txBody>
      </p:sp>
    </p:spTree>
    <p:extLst>
      <p:ext uri="{BB962C8B-B14F-4D97-AF65-F5344CB8AC3E}">
        <p14:creationId xmlns:p14="http://schemas.microsoft.com/office/powerpoint/2010/main" val="3367445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444B3-3E7F-E732-A7FC-B468217F5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819D8-8934-3A6F-D46E-6F87E98D29CB}"/>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44EE8E26-6E6C-67C7-FB6B-5D964993AC3D}"/>
              </a:ext>
            </a:extLst>
          </p:cNvPr>
          <p:cNvSpPr>
            <a:spLocks noGrp="1"/>
          </p:cNvSpPr>
          <p:nvPr>
            <p:ph idx="1"/>
          </p:nvPr>
        </p:nvSpPr>
        <p:spPr/>
        <p:txBody>
          <a:bodyPr vert="horz" lIns="91440" tIns="45720" rIns="91440" bIns="45720" rtlCol="0" anchor="t">
            <a:normAutofit/>
          </a:bodyPr>
          <a:lstStyle/>
          <a:p>
            <a:r>
              <a:rPr lang="en-US" b="1"/>
              <a:t>Handling NA Values : </a:t>
            </a:r>
            <a:endParaRPr lang="en-US"/>
          </a:p>
          <a:p>
            <a:pPr lvl="1">
              <a:buFont typeface="Courier New" panose="020B0604020202020204" pitchFamily="34" charset="0"/>
              <a:buChar char="o"/>
            </a:pPr>
            <a:r>
              <a:rPr lang="en-US"/>
              <a:t>For columns that weren't relevant and had majority NA values were dropped. </a:t>
            </a:r>
            <a:r>
              <a:rPr lang="en-US" dirty="0"/>
              <a:t> </a:t>
            </a:r>
          </a:p>
          <a:p>
            <a:pPr lvl="1">
              <a:buFont typeface="Courier New" panose="020B0604020202020204" pitchFamily="34" charset="0"/>
              <a:buChar char="o"/>
            </a:pPr>
            <a:r>
              <a:rPr lang="en-US" dirty="0"/>
              <a:t>After dropping irrelevant columns, the rows with NA values were dropped. </a:t>
            </a:r>
          </a:p>
          <a:p>
            <a:pPr>
              <a:buFont typeface="Arial"/>
              <a:buChar char="•"/>
            </a:pPr>
            <a:r>
              <a:rPr lang="en-US" b="1" dirty="0"/>
              <a:t>Outlier Detection</a:t>
            </a:r>
            <a:r>
              <a:rPr lang="en-US" sz="2000" b="1" dirty="0"/>
              <a:t> : </a:t>
            </a:r>
            <a:endParaRPr lang="en-US" dirty="0"/>
          </a:p>
          <a:p>
            <a:pPr marL="742950" lvl="1" indent="-285750">
              <a:buFont typeface="Courier New,monospace"/>
              <a:buChar char="o"/>
            </a:pPr>
            <a:r>
              <a:rPr lang="en-US" dirty="0"/>
              <a:t>To detect outliers' methods like Local Outlier Factor and IQR.</a:t>
            </a:r>
          </a:p>
          <a:p>
            <a:pPr>
              <a:buFont typeface="Arial,Sans-Serif"/>
            </a:pPr>
            <a:r>
              <a:rPr lang="en-US" b="1" dirty="0"/>
              <a:t>Data Joining : </a:t>
            </a:r>
            <a:endParaRPr lang="en-US" dirty="0"/>
          </a:p>
          <a:p>
            <a:pPr marL="742950" lvl="1" indent="-285750">
              <a:buFont typeface="Courier New,monospace"/>
              <a:buChar char="o"/>
            </a:pPr>
            <a:r>
              <a:rPr lang="en-US" dirty="0"/>
              <a:t>The "</a:t>
            </a:r>
            <a:r>
              <a:rPr lang="en-US" dirty="0">
                <a:ea typeface="+mj-lt"/>
                <a:cs typeface="+mj-lt"/>
              </a:rPr>
              <a:t>FoodAccessResearchAtlasData2019</a:t>
            </a:r>
            <a:r>
              <a:rPr lang="en-US" dirty="0"/>
              <a:t>" data and "</a:t>
            </a:r>
            <a:r>
              <a:rPr lang="en-US" dirty="0" err="1">
                <a:ea typeface="+mj-lt"/>
                <a:cs typeface="+mj-lt"/>
              </a:rPr>
              <a:t>FoodEnvironmentAtlas</a:t>
            </a:r>
            <a:r>
              <a:rPr lang="en-US" dirty="0"/>
              <a:t>" data were joined to perform Causal Modelling. </a:t>
            </a:r>
          </a:p>
          <a:p>
            <a:endParaRPr lang="en-US" b="1" dirty="0"/>
          </a:p>
          <a:p>
            <a:endParaRPr lang="en-US" dirty="0"/>
          </a:p>
        </p:txBody>
      </p:sp>
    </p:spTree>
    <p:extLst>
      <p:ext uri="{BB962C8B-B14F-4D97-AF65-F5344CB8AC3E}">
        <p14:creationId xmlns:p14="http://schemas.microsoft.com/office/powerpoint/2010/main" val="1946779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8097-F616-7934-0A26-16B701174330}"/>
              </a:ext>
            </a:extLst>
          </p:cNvPr>
          <p:cNvSpPr>
            <a:spLocks noGrp="1"/>
          </p:cNvSpPr>
          <p:nvPr>
            <p:ph type="title"/>
          </p:nvPr>
        </p:nvSpPr>
        <p:spPr/>
        <p:txBody>
          <a:bodyPr/>
          <a:lstStyle/>
          <a:p>
            <a:r>
              <a:rPr lang="en-US" dirty="0"/>
              <a:t>Feature engineering</a:t>
            </a:r>
          </a:p>
        </p:txBody>
      </p:sp>
      <p:sp>
        <p:nvSpPr>
          <p:cNvPr id="3" name="Content Placeholder 2">
            <a:extLst>
              <a:ext uri="{FF2B5EF4-FFF2-40B4-BE49-F238E27FC236}">
                <a16:creationId xmlns:a16="http://schemas.microsoft.com/office/drawing/2014/main" id="{AD189320-7087-1C66-32FA-A7CCE082D6BA}"/>
              </a:ext>
            </a:extLst>
          </p:cNvPr>
          <p:cNvSpPr>
            <a:spLocks noGrp="1"/>
          </p:cNvSpPr>
          <p:nvPr>
            <p:ph idx="1"/>
          </p:nvPr>
        </p:nvSpPr>
        <p:spPr/>
        <p:txBody>
          <a:bodyPr/>
          <a:lstStyle/>
          <a:p>
            <a:r>
              <a:rPr lang="en-US" b="1" dirty="0"/>
              <a:t>Demographic Percentages:</a:t>
            </a:r>
            <a:r>
              <a:rPr lang="en-US" dirty="0"/>
              <a:t> Calculated the percentage of White, Black, Asian, Hispanic, and senior residents by dividing the respective counts by the total 2010 population and multiplying by 100.</a:t>
            </a:r>
          </a:p>
          <a:p>
            <a:r>
              <a:rPr lang="en-US" b="1" dirty="0"/>
              <a:t>Binary Treatment Indicators:</a:t>
            </a:r>
            <a:r>
              <a:rPr lang="en-US" dirty="0"/>
              <a:t> For each program (SNAP, CACFP, WIC, Summer Foodservice, Breakfast, Fitness, Farmer's Market), computed the median participation rate and created a binary indicator that flags observations above the median as "high" participation.</a:t>
            </a:r>
          </a:p>
          <a:p>
            <a:endParaRPr lang="en-US" dirty="0"/>
          </a:p>
        </p:txBody>
      </p:sp>
    </p:spTree>
    <p:extLst>
      <p:ext uri="{BB962C8B-B14F-4D97-AF65-F5344CB8AC3E}">
        <p14:creationId xmlns:p14="http://schemas.microsoft.com/office/powerpoint/2010/main" val="111601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8D4A9-3C6C-8F62-30C3-D6019F1C12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F289B-82BA-BB6F-38E2-0E20142B0EC0}"/>
              </a:ext>
            </a:extLst>
          </p:cNvPr>
          <p:cNvSpPr>
            <a:spLocks noGrp="1"/>
          </p:cNvSpPr>
          <p:nvPr>
            <p:ph type="title"/>
          </p:nvPr>
        </p:nvSpPr>
        <p:spPr/>
        <p:txBody>
          <a:bodyPr/>
          <a:lstStyle/>
          <a:p>
            <a:r>
              <a:rPr lang="en-US" dirty="0"/>
              <a:t>EDA</a:t>
            </a:r>
          </a:p>
        </p:txBody>
      </p:sp>
      <p:pic>
        <p:nvPicPr>
          <p:cNvPr id="6" name="Content Placeholder 5" descr="A graph of food destructed&#10;&#10;AI-generated content may be incorrect.">
            <a:extLst>
              <a:ext uri="{FF2B5EF4-FFF2-40B4-BE49-F238E27FC236}">
                <a16:creationId xmlns:a16="http://schemas.microsoft.com/office/drawing/2014/main" id="{1DB12DC5-4272-B7B9-EE26-DED8006A40E0}"/>
              </a:ext>
            </a:extLst>
          </p:cNvPr>
          <p:cNvPicPr>
            <a:picLocks noGrp="1" noChangeAspect="1"/>
          </p:cNvPicPr>
          <p:nvPr>
            <p:ph idx="1"/>
          </p:nvPr>
        </p:nvPicPr>
        <p:blipFill>
          <a:blip r:embed="rId2"/>
          <a:stretch>
            <a:fillRect/>
          </a:stretch>
        </p:blipFill>
        <p:spPr>
          <a:xfrm>
            <a:off x="389356" y="1915840"/>
            <a:ext cx="5120101" cy="3911601"/>
          </a:xfrm>
          <a:prstGeom prst="rect">
            <a:avLst/>
          </a:prstGeom>
          <a:ln>
            <a:noFill/>
          </a:ln>
          <a:effectLst>
            <a:outerShdw blurRad="292100" dist="139700" dir="2700000" algn="tl" rotWithShape="0">
              <a:srgbClr val="333333">
                <a:alpha val="65000"/>
              </a:srgbClr>
            </a:outerShdw>
          </a:effectLst>
        </p:spPr>
      </p:pic>
      <p:pic>
        <p:nvPicPr>
          <p:cNvPr id="10" name="Picture 9" descr="A graph of a number of food desert&#10;&#10;AI-generated content may be incorrect.">
            <a:extLst>
              <a:ext uri="{FF2B5EF4-FFF2-40B4-BE49-F238E27FC236}">
                <a16:creationId xmlns:a16="http://schemas.microsoft.com/office/drawing/2014/main" id="{B2F65EC7-6500-045F-317A-238FAD80A31F}"/>
              </a:ext>
            </a:extLst>
          </p:cNvPr>
          <p:cNvPicPr>
            <a:picLocks noChangeAspect="1"/>
          </p:cNvPicPr>
          <p:nvPr/>
        </p:nvPicPr>
        <p:blipFill>
          <a:blip r:embed="rId3"/>
          <a:stretch>
            <a:fillRect/>
          </a:stretch>
        </p:blipFill>
        <p:spPr>
          <a:xfrm>
            <a:off x="5759713" y="1915702"/>
            <a:ext cx="5828030" cy="3919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195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6012-01AD-A4F0-DED9-A3A94A6A7A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E13C3C-10DF-C38F-B667-C74A1017E900}"/>
              </a:ext>
            </a:extLst>
          </p:cNvPr>
          <p:cNvSpPr>
            <a:spLocks noGrp="1"/>
          </p:cNvSpPr>
          <p:nvPr>
            <p:ph type="title"/>
          </p:nvPr>
        </p:nvSpPr>
        <p:spPr/>
        <p:txBody>
          <a:bodyPr/>
          <a:lstStyle/>
          <a:p>
            <a:r>
              <a:rPr lang="en-US" dirty="0"/>
              <a:t>EDA</a:t>
            </a:r>
          </a:p>
        </p:txBody>
      </p:sp>
      <p:pic>
        <p:nvPicPr>
          <p:cNvPr id="7" name="Picture 6">
            <a:extLst>
              <a:ext uri="{FF2B5EF4-FFF2-40B4-BE49-F238E27FC236}">
                <a16:creationId xmlns:a16="http://schemas.microsoft.com/office/drawing/2014/main" id="{16C20C78-7960-1935-7029-32A264DD158D}"/>
              </a:ext>
            </a:extLst>
          </p:cNvPr>
          <p:cNvPicPr>
            <a:picLocks noChangeAspect="1"/>
          </p:cNvPicPr>
          <p:nvPr/>
        </p:nvPicPr>
        <p:blipFill>
          <a:blip r:embed="rId2"/>
          <a:stretch>
            <a:fillRect/>
          </a:stretch>
        </p:blipFill>
        <p:spPr>
          <a:xfrm>
            <a:off x="444539" y="1906161"/>
            <a:ext cx="5069391" cy="388065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C7213CD-CF26-52F9-DB54-B47486790189}"/>
              </a:ext>
            </a:extLst>
          </p:cNvPr>
          <p:cNvPicPr>
            <a:picLocks noChangeAspect="1"/>
          </p:cNvPicPr>
          <p:nvPr/>
        </p:nvPicPr>
        <p:blipFill>
          <a:blip r:embed="rId3"/>
          <a:stretch>
            <a:fillRect/>
          </a:stretch>
        </p:blipFill>
        <p:spPr>
          <a:xfrm>
            <a:off x="5701974" y="1906162"/>
            <a:ext cx="5822578" cy="3880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429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FE221-0D97-B32A-174E-4E6DB7DD67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503E4-16CE-F99B-A235-F172AF646779}"/>
              </a:ext>
            </a:extLst>
          </p:cNvPr>
          <p:cNvSpPr>
            <a:spLocks noGrp="1"/>
          </p:cNvSpPr>
          <p:nvPr>
            <p:ph type="title"/>
          </p:nvPr>
        </p:nvSpPr>
        <p:spPr/>
        <p:txBody>
          <a:bodyPr/>
          <a:lstStyle/>
          <a:p>
            <a:r>
              <a:rPr lang="en-US" dirty="0"/>
              <a:t>EDA</a:t>
            </a:r>
          </a:p>
        </p:txBody>
      </p:sp>
      <p:pic>
        <p:nvPicPr>
          <p:cNvPr id="5" name="Content Placeholder 4" descr="A graph of food desert&#10;&#10;AI-generated content may be incorrect.">
            <a:extLst>
              <a:ext uri="{FF2B5EF4-FFF2-40B4-BE49-F238E27FC236}">
                <a16:creationId xmlns:a16="http://schemas.microsoft.com/office/drawing/2014/main" id="{4FD9DBE8-4592-C9BB-EA7F-B8C53525F420}"/>
              </a:ext>
            </a:extLst>
          </p:cNvPr>
          <p:cNvPicPr>
            <a:picLocks noGrp="1" noChangeAspect="1"/>
          </p:cNvPicPr>
          <p:nvPr>
            <p:ph idx="1"/>
          </p:nvPr>
        </p:nvPicPr>
        <p:blipFill>
          <a:blip r:embed="rId2"/>
          <a:stretch>
            <a:fillRect/>
          </a:stretch>
        </p:blipFill>
        <p:spPr>
          <a:xfrm>
            <a:off x="375774" y="1805567"/>
            <a:ext cx="4946299" cy="3728720"/>
          </a:xfrm>
          <a:prstGeom prst="rect">
            <a:avLst/>
          </a:prstGeom>
          <a:ln>
            <a:noFill/>
          </a:ln>
          <a:effectLst>
            <a:outerShdw blurRad="292100" dist="139700" dir="2700000" algn="tl" rotWithShape="0">
              <a:srgbClr val="333333">
                <a:alpha val="65000"/>
              </a:srgbClr>
            </a:outerShdw>
          </a:effectLst>
        </p:spPr>
      </p:pic>
      <p:pic>
        <p:nvPicPr>
          <p:cNvPr id="12" name="Picture 11" descr="A graph of a desert status&#10;&#10;AI-generated content may be incorrect.">
            <a:extLst>
              <a:ext uri="{FF2B5EF4-FFF2-40B4-BE49-F238E27FC236}">
                <a16:creationId xmlns:a16="http://schemas.microsoft.com/office/drawing/2014/main" id="{BC60E3AE-80E8-AB57-9FF3-2949D706CC1A}"/>
              </a:ext>
            </a:extLst>
          </p:cNvPr>
          <p:cNvPicPr>
            <a:picLocks noChangeAspect="1"/>
          </p:cNvPicPr>
          <p:nvPr/>
        </p:nvPicPr>
        <p:blipFill>
          <a:blip r:embed="rId3"/>
          <a:stretch>
            <a:fillRect/>
          </a:stretch>
        </p:blipFill>
        <p:spPr>
          <a:xfrm>
            <a:off x="5655759" y="1803942"/>
            <a:ext cx="5735227" cy="3728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7173591"/>
      </p:ext>
    </p:extLst>
  </p:cSld>
  <p:clrMapOvr>
    <a:masterClrMapping/>
  </p:clrMapOvr>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1065</TotalTime>
  <Words>1669</Words>
  <Application>Microsoft Office PowerPoint</Application>
  <PresentationFormat>Widescreen</PresentationFormat>
  <Paragraphs>117</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VeniceBeachVTI</vt:lpstr>
      <vt:lpstr>Analysis of Food Deserts in USA</vt:lpstr>
      <vt:lpstr>Contents</vt:lpstr>
      <vt:lpstr>Workflow</vt:lpstr>
      <vt:lpstr>Data modeling</vt:lpstr>
      <vt:lpstr>DATA PRE-PROCESSING</vt:lpstr>
      <vt:lpstr>Feature engineering</vt:lpstr>
      <vt:lpstr>EDA</vt:lpstr>
      <vt:lpstr>EDA</vt:lpstr>
      <vt:lpstr>EDA</vt:lpstr>
      <vt:lpstr>EDA</vt:lpstr>
      <vt:lpstr>EDA</vt:lpstr>
      <vt:lpstr>EDA</vt:lpstr>
      <vt:lpstr>Visualization of food deserts</vt:lpstr>
      <vt:lpstr>MACHINE LEARNING MODELLING </vt:lpstr>
      <vt:lpstr>MACHINE LEARNING MODELLING </vt:lpstr>
      <vt:lpstr>Statistical Modeling &amp; Causal inferencing </vt:lpstr>
      <vt:lpstr>Causal Inferencing based on Food Service for food deserts</vt:lpstr>
      <vt:lpstr>Statistical analysis based on SNAP</vt:lpstr>
      <vt:lpstr>Significant Economic Disparities Between LILA and Non‑LILA Tracts</vt:lpstr>
      <vt:lpstr>Causal Inferencing based on SNAP</vt:lpstr>
      <vt:lpstr>Statistical analysis based on Summer Food Service</vt:lpstr>
      <vt:lpstr>Causal Inferencing based on Summer Food Service</vt:lpstr>
      <vt:lpstr>Statistical analysis based on Fitness center</vt:lpstr>
      <vt:lpstr>Causal Inferencing based on Fitness center</vt:lpstr>
      <vt:lpstr>Statistical analysis based on Child and ADULT care</vt:lpstr>
      <vt:lpstr>Causal Inferencing based on Child and ADULT care</vt:lpstr>
      <vt:lpstr>POLICY 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Ghosh, Richik</dc:creator>
  <cp:lastModifiedBy>Ghosh, Richik</cp:lastModifiedBy>
  <cp:revision>1069</cp:revision>
  <dcterms:created xsi:type="dcterms:W3CDTF">2025-03-27T00:30:11Z</dcterms:created>
  <dcterms:modified xsi:type="dcterms:W3CDTF">2025-03-28T03:58:15Z</dcterms:modified>
</cp:coreProperties>
</file>